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handoutMasterIdLst>
    <p:handoutMasterId r:id="rId26"/>
  </p:handoutMasterIdLst>
  <p:sldIdLst>
    <p:sldId id="256" r:id="rId2"/>
    <p:sldId id="261" r:id="rId3"/>
    <p:sldId id="257" r:id="rId4"/>
    <p:sldId id="259" r:id="rId5"/>
    <p:sldId id="262" r:id="rId6"/>
    <p:sldId id="266" r:id="rId7"/>
    <p:sldId id="260" r:id="rId8"/>
    <p:sldId id="281" r:id="rId9"/>
    <p:sldId id="283" r:id="rId10"/>
    <p:sldId id="263" r:id="rId11"/>
    <p:sldId id="264" r:id="rId12"/>
    <p:sldId id="265" r:id="rId13"/>
    <p:sldId id="284" r:id="rId14"/>
    <p:sldId id="270" r:id="rId15"/>
    <p:sldId id="271" r:id="rId16"/>
    <p:sldId id="272" r:id="rId17"/>
    <p:sldId id="273" r:id="rId18"/>
    <p:sldId id="274" r:id="rId19"/>
    <p:sldId id="275" r:id="rId20"/>
    <p:sldId id="276" r:id="rId21"/>
    <p:sldId id="277" r:id="rId22"/>
    <p:sldId id="278" r:id="rId23"/>
    <p:sldId id="279" r:id="rId24"/>
    <p:sldId id="280" r:id="rId25"/>
  </p:sldIdLst>
  <p:sldSz cx="12192000" cy="6858000"/>
  <p:notesSz cx="6797675" cy="9926638"/>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209"/>
    <p:restoredTop sz="96154"/>
  </p:normalViewPr>
  <p:slideViewPr>
    <p:cSldViewPr snapToGrid="0">
      <p:cViewPr varScale="1">
        <p:scale>
          <a:sx n="115" d="100"/>
          <a:sy n="115" d="100"/>
        </p:scale>
        <p:origin x="13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B859E176-78F6-413A-874A-D7E19B0CD431}" type="datetimeFigureOut">
              <a:rPr lang="it-IT" smtClean="0"/>
              <a:t>16/04/2024</a:t>
            </a:fld>
            <a:endParaRPr lang="it-IT"/>
          </a:p>
        </p:txBody>
      </p:sp>
      <p:sp>
        <p:nvSpPr>
          <p:cNvPr id="4" name="Segnaposto piè di pagina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564B1521-5238-40AA-87D5-2AE734EE5941}" type="slidenum">
              <a:rPr lang="it-IT" smtClean="0"/>
              <a:t>‹N›</a:t>
            </a:fld>
            <a:endParaRPr lang="it-IT"/>
          </a:p>
        </p:txBody>
      </p:sp>
    </p:spTree>
    <p:extLst>
      <p:ext uri="{BB962C8B-B14F-4D97-AF65-F5344CB8AC3E}">
        <p14:creationId xmlns:p14="http://schemas.microsoft.com/office/powerpoint/2010/main" val="2762736464"/>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B821924-B161-1B98-AD65-3903A2A1AF94}"/>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7866003F-E8E8-9A6C-E038-38A33C99DD6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EDCA7D98-93C5-B430-532D-7A6741EE4F28}"/>
              </a:ext>
            </a:extLst>
          </p:cNvPr>
          <p:cNvSpPr>
            <a:spLocks noGrp="1"/>
          </p:cNvSpPr>
          <p:nvPr>
            <p:ph type="dt" sz="half" idx="10"/>
          </p:nvPr>
        </p:nvSpPr>
        <p:spPr/>
        <p:txBody>
          <a:bodyPr/>
          <a:lstStyle/>
          <a:p>
            <a:fld id="{DC1AD4F1-C912-CF4C-B8E2-A047637196B5}" type="datetimeFigureOut">
              <a:rPr lang="it-IT" smtClean="0"/>
              <a:t>16/04/2024</a:t>
            </a:fld>
            <a:endParaRPr lang="it-IT"/>
          </a:p>
        </p:txBody>
      </p:sp>
      <p:sp>
        <p:nvSpPr>
          <p:cNvPr id="5" name="Segnaposto piè di pagina 4">
            <a:extLst>
              <a:ext uri="{FF2B5EF4-FFF2-40B4-BE49-F238E27FC236}">
                <a16:creationId xmlns:a16="http://schemas.microsoft.com/office/drawing/2014/main" id="{2BDB5FD1-B9C2-F6BE-2C1F-FA2B8C768877}"/>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40924F0-3DC1-0AE6-6370-E7EE61668405}"/>
              </a:ext>
            </a:extLst>
          </p:cNvPr>
          <p:cNvSpPr>
            <a:spLocks noGrp="1"/>
          </p:cNvSpPr>
          <p:nvPr>
            <p:ph type="sldNum" sz="quarter" idx="12"/>
          </p:nvPr>
        </p:nvSpPr>
        <p:spPr/>
        <p:txBody>
          <a:bodyPr/>
          <a:lstStyle/>
          <a:p>
            <a:fld id="{50E8AC7D-D389-7B4C-B6A0-10978B8741FB}" type="slidenum">
              <a:rPr lang="it-IT" smtClean="0"/>
              <a:t>‹N›</a:t>
            </a:fld>
            <a:endParaRPr lang="it-IT"/>
          </a:p>
        </p:txBody>
      </p:sp>
    </p:spTree>
    <p:extLst>
      <p:ext uri="{BB962C8B-B14F-4D97-AF65-F5344CB8AC3E}">
        <p14:creationId xmlns:p14="http://schemas.microsoft.com/office/powerpoint/2010/main" val="18461737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A280730-800C-9C18-7478-FA739A8090CE}"/>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EDF604CB-9097-CBD4-B4C5-7BBB14E96502}"/>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AD3273C4-CE97-26F1-7DDC-13ACB6AD3FDF}"/>
              </a:ext>
            </a:extLst>
          </p:cNvPr>
          <p:cNvSpPr>
            <a:spLocks noGrp="1"/>
          </p:cNvSpPr>
          <p:nvPr>
            <p:ph type="dt" sz="half" idx="10"/>
          </p:nvPr>
        </p:nvSpPr>
        <p:spPr/>
        <p:txBody>
          <a:bodyPr/>
          <a:lstStyle/>
          <a:p>
            <a:fld id="{DC1AD4F1-C912-CF4C-B8E2-A047637196B5}" type="datetimeFigureOut">
              <a:rPr lang="it-IT" smtClean="0"/>
              <a:t>16/04/2024</a:t>
            </a:fld>
            <a:endParaRPr lang="it-IT"/>
          </a:p>
        </p:txBody>
      </p:sp>
      <p:sp>
        <p:nvSpPr>
          <p:cNvPr id="5" name="Segnaposto piè di pagina 4">
            <a:extLst>
              <a:ext uri="{FF2B5EF4-FFF2-40B4-BE49-F238E27FC236}">
                <a16:creationId xmlns:a16="http://schemas.microsoft.com/office/drawing/2014/main" id="{915003A9-0259-58AC-142F-55B7F192E492}"/>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A20428D9-7149-32F9-E9A0-A1DC4EBE40CB}"/>
              </a:ext>
            </a:extLst>
          </p:cNvPr>
          <p:cNvSpPr>
            <a:spLocks noGrp="1"/>
          </p:cNvSpPr>
          <p:nvPr>
            <p:ph type="sldNum" sz="quarter" idx="12"/>
          </p:nvPr>
        </p:nvSpPr>
        <p:spPr/>
        <p:txBody>
          <a:bodyPr/>
          <a:lstStyle/>
          <a:p>
            <a:fld id="{50E8AC7D-D389-7B4C-B6A0-10978B8741FB}" type="slidenum">
              <a:rPr lang="it-IT" smtClean="0"/>
              <a:t>‹N›</a:t>
            </a:fld>
            <a:endParaRPr lang="it-IT"/>
          </a:p>
        </p:txBody>
      </p:sp>
    </p:spTree>
    <p:extLst>
      <p:ext uri="{BB962C8B-B14F-4D97-AF65-F5344CB8AC3E}">
        <p14:creationId xmlns:p14="http://schemas.microsoft.com/office/powerpoint/2010/main" val="26048637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1DF909D7-7FDF-3503-B9E9-C0FEBC40BE90}"/>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913E14D2-AB52-DDB9-2BFD-1975267A0842}"/>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C5CCF6EA-8521-B73C-D539-BD45558B6183}"/>
              </a:ext>
            </a:extLst>
          </p:cNvPr>
          <p:cNvSpPr>
            <a:spLocks noGrp="1"/>
          </p:cNvSpPr>
          <p:nvPr>
            <p:ph type="dt" sz="half" idx="10"/>
          </p:nvPr>
        </p:nvSpPr>
        <p:spPr/>
        <p:txBody>
          <a:bodyPr/>
          <a:lstStyle/>
          <a:p>
            <a:fld id="{DC1AD4F1-C912-CF4C-B8E2-A047637196B5}" type="datetimeFigureOut">
              <a:rPr lang="it-IT" smtClean="0"/>
              <a:t>16/04/2024</a:t>
            </a:fld>
            <a:endParaRPr lang="it-IT"/>
          </a:p>
        </p:txBody>
      </p:sp>
      <p:sp>
        <p:nvSpPr>
          <p:cNvPr id="5" name="Segnaposto piè di pagina 4">
            <a:extLst>
              <a:ext uri="{FF2B5EF4-FFF2-40B4-BE49-F238E27FC236}">
                <a16:creationId xmlns:a16="http://schemas.microsoft.com/office/drawing/2014/main" id="{CEED551E-C781-C905-3A4C-6C0BB0878AE2}"/>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4DFF9E6-C969-99F7-0B68-2703BC0CE24A}"/>
              </a:ext>
            </a:extLst>
          </p:cNvPr>
          <p:cNvSpPr>
            <a:spLocks noGrp="1"/>
          </p:cNvSpPr>
          <p:nvPr>
            <p:ph type="sldNum" sz="quarter" idx="12"/>
          </p:nvPr>
        </p:nvSpPr>
        <p:spPr/>
        <p:txBody>
          <a:bodyPr/>
          <a:lstStyle/>
          <a:p>
            <a:fld id="{50E8AC7D-D389-7B4C-B6A0-10978B8741FB}" type="slidenum">
              <a:rPr lang="it-IT" smtClean="0"/>
              <a:t>‹N›</a:t>
            </a:fld>
            <a:endParaRPr lang="it-IT"/>
          </a:p>
        </p:txBody>
      </p:sp>
    </p:spTree>
    <p:extLst>
      <p:ext uri="{BB962C8B-B14F-4D97-AF65-F5344CB8AC3E}">
        <p14:creationId xmlns:p14="http://schemas.microsoft.com/office/powerpoint/2010/main" val="23303983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6E64F14-58DD-23B9-AF7B-1DA7F8727F13}"/>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BEF4B671-7059-7522-CE57-40EA21B49C7C}"/>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BDA9808-4C43-6CD9-EFE2-B1A542BBF12F}"/>
              </a:ext>
            </a:extLst>
          </p:cNvPr>
          <p:cNvSpPr>
            <a:spLocks noGrp="1"/>
          </p:cNvSpPr>
          <p:nvPr>
            <p:ph type="dt" sz="half" idx="10"/>
          </p:nvPr>
        </p:nvSpPr>
        <p:spPr/>
        <p:txBody>
          <a:bodyPr/>
          <a:lstStyle/>
          <a:p>
            <a:fld id="{DC1AD4F1-C912-CF4C-B8E2-A047637196B5}" type="datetimeFigureOut">
              <a:rPr lang="it-IT" smtClean="0"/>
              <a:t>16/04/2024</a:t>
            </a:fld>
            <a:endParaRPr lang="it-IT"/>
          </a:p>
        </p:txBody>
      </p:sp>
      <p:sp>
        <p:nvSpPr>
          <p:cNvPr id="5" name="Segnaposto piè di pagina 4">
            <a:extLst>
              <a:ext uri="{FF2B5EF4-FFF2-40B4-BE49-F238E27FC236}">
                <a16:creationId xmlns:a16="http://schemas.microsoft.com/office/drawing/2014/main" id="{F76B64D5-1F7B-1024-9ECD-8079F9FA537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AA26EC73-66E6-2182-57B2-E7A192006E85}"/>
              </a:ext>
            </a:extLst>
          </p:cNvPr>
          <p:cNvSpPr>
            <a:spLocks noGrp="1"/>
          </p:cNvSpPr>
          <p:nvPr>
            <p:ph type="sldNum" sz="quarter" idx="12"/>
          </p:nvPr>
        </p:nvSpPr>
        <p:spPr/>
        <p:txBody>
          <a:bodyPr/>
          <a:lstStyle/>
          <a:p>
            <a:fld id="{50E8AC7D-D389-7B4C-B6A0-10978B8741FB}" type="slidenum">
              <a:rPr lang="it-IT" smtClean="0"/>
              <a:t>‹N›</a:t>
            </a:fld>
            <a:endParaRPr lang="it-IT"/>
          </a:p>
        </p:txBody>
      </p:sp>
    </p:spTree>
    <p:extLst>
      <p:ext uri="{BB962C8B-B14F-4D97-AF65-F5344CB8AC3E}">
        <p14:creationId xmlns:p14="http://schemas.microsoft.com/office/powerpoint/2010/main" val="27823385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E75B7E9-E9EE-70B4-152B-E3A63086DC8A}"/>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287CED6E-3D6D-87F2-DDD0-C50FCC423F4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32521518-E50E-CB58-2C57-63E434141567}"/>
              </a:ext>
            </a:extLst>
          </p:cNvPr>
          <p:cNvSpPr>
            <a:spLocks noGrp="1"/>
          </p:cNvSpPr>
          <p:nvPr>
            <p:ph type="dt" sz="half" idx="10"/>
          </p:nvPr>
        </p:nvSpPr>
        <p:spPr/>
        <p:txBody>
          <a:bodyPr/>
          <a:lstStyle/>
          <a:p>
            <a:fld id="{DC1AD4F1-C912-CF4C-B8E2-A047637196B5}" type="datetimeFigureOut">
              <a:rPr lang="it-IT" smtClean="0"/>
              <a:t>16/04/2024</a:t>
            </a:fld>
            <a:endParaRPr lang="it-IT"/>
          </a:p>
        </p:txBody>
      </p:sp>
      <p:sp>
        <p:nvSpPr>
          <p:cNvPr id="5" name="Segnaposto piè di pagina 4">
            <a:extLst>
              <a:ext uri="{FF2B5EF4-FFF2-40B4-BE49-F238E27FC236}">
                <a16:creationId xmlns:a16="http://schemas.microsoft.com/office/drawing/2014/main" id="{5E952B4B-AC09-DE96-648F-19DBDF7962D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A96F1650-D8AC-1B70-C05D-E557690A5BB8}"/>
              </a:ext>
            </a:extLst>
          </p:cNvPr>
          <p:cNvSpPr>
            <a:spLocks noGrp="1"/>
          </p:cNvSpPr>
          <p:nvPr>
            <p:ph type="sldNum" sz="quarter" idx="12"/>
          </p:nvPr>
        </p:nvSpPr>
        <p:spPr/>
        <p:txBody>
          <a:bodyPr/>
          <a:lstStyle/>
          <a:p>
            <a:fld id="{50E8AC7D-D389-7B4C-B6A0-10978B8741FB}" type="slidenum">
              <a:rPr lang="it-IT" smtClean="0"/>
              <a:t>‹N›</a:t>
            </a:fld>
            <a:endParaRPr lang="it-IT"/>
          </a:p>
        </p:txBody>
      </p:sp>
    </p:spTree>
    <p:extLst>
      <p:ext uri="{BB962C8B-B14F-4D97-AF65-F5344CB8AC3E}">
        <p14:creationId xmlns:p14="http://schemas.microsoft.com/office/powerpoint/2010/main" val="36746640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EDF49AA-1B65-FAD9-4A24-F2C646CC1F5D}"/>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025276B-B2C4-340C-1DC7-DB87B400482F}"/>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4A4A3C86-F7FF-0EA2-21D8-1BFC93EB3C0E}"/>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B9E39574-36A4-CF40-5DBE-25CF69ED43D7}"/>
              </a:ext>
            </a:extLst>
          </p:cNvPr>
          <p:cNvSpPr>
            <a:spLocks noGrp="1"/>
          </p:cNvSpPr>
          <p:nvPr>
            <p:ph type="dt" sz="half" idx="10"/>
          </p:nvPr>
        </p:nvSpPr>
        <p:spPr/>
        <p:txBody>
          <a:bodyPr/>
          <a:lstStyle/>
          <a:p>
            <a:fld id="{DC1AD4F1-C912-CF4C-B8E2-A047637196B5}" type="datetimeFigureOut">
              <a:rPr lang="it-IT" smtClean="0"/>
              <a:t>16/04/2024</a:t>
            </a:fld>
            <a:endParaRPr lang="it-IT"/>
          </a:p>
        </p:txBody>
      </p:sp>
      <p:sp>
        <p:nvSpPr>
          <p:cNvPr id="6" name="Segnaposto piè di pagina 5">
            <a:extLst>
              <a:ext uri="{FF2B5EF4-FFF2-40B4-BE49-F238E27FC236}">
                <a16:creationId xmlns:a16="http://schemas.microsoft.com/office/drawing/2014/main" id="{DC0B8BD9-9143-6660-0E13-914F90A70EF2}"/>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183DB93E-07FA-09B2-E64C-E35AB653401C}"/>
              </a:ext>
            </a:extLst>
          </p:cNvPr>
          <p:cNvSpPr>
            <a:spLocks noGrp="1"/>
          </p:cNvSpPr>
          <p:nvPr>
            <p:ph type="sldNum" sz="quarter" idx="12"/>
          </p:nvPr>
        </p:nvSpPr>
        <p:spPr/>
        <p:txBody>
          <a:bodyPr/>
          <a:lstStyle/>
          <a:p>
            <a:fld id="{50E8AC7D-D389-7B4C-B6A0-10978B8741FB}" type="slidenum">
              <a:rPr lang="it-IT" smtClean="0"/>
              <a:t>‹N›</a:t>
            </a:fld>
            <a:endParaRPr lang="it-IT"/>
          </a:p>
        </p:txBody>
      </p:sp>
    </p:spTree>
    <p:extLst>
      <p:ext uri="{BB962C8B-B14F-4D97-AF65-F5344CB8AC3E}">
        <p14:creationId xmlns:p14="http://schemas.microsoft.com/office/powerpoint/2010/main" val="18932818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BB681E-1F96-AC18-4248-6B49A13B89F2}"/>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00808E8D-C72E-3C39-CEFC-F1F8E91A12F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1523DFE6-F50A-F975-359F-204E32AD4B63}"/>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55AE8E05-BFFF-31DF-A078-2765F94AB6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BA47E309-98E6-FFA4-C3D6-313454EB615D}"/>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21A36536-913E-FE26-20CE-F19B8F2F928B}"/>
              </a:ext>
            </a:extLst>
          </p:cNvPr>
          <p:cNvSpPr>
            <a:spLocks noGrp="1"/>
          </p:cNvSpPr>
          <p:nvPr>
            <p:ph type="dt" sz="half" idx="10"/>
          </p:nvPr>
        </p:nvSpPr>
        <p:spPr/>
        <p:txBody>
          <a:bodyPr/>
          <a:lstStyle/>
          <a:p>
            <a:fld id="{DC1AD4F1-C912-CF4C-B8E2-A047637196B5}" type="datetimeFigureOut">
              <a:rPr lang="it-IT" smtClean="0"/>
              <a:t>16/04/2024</a:t>
            </a:fld>
            <a:endParaRPr lang="it-IT"/>
          </a:p>
        </p:txBody>
      </p:sp>
      <p:sp>
        <p:nvSpPr>
          <p:cNvPr id="8" name="Segnaposto piè di pagina 7">
            <a:extLst>
              <a:ext uri="{FF2B5EF4-FFF2-40B4-BE49-F238E27FC236}">
                <a16:creationId xmlns:a16="http://schemas.microsoft.com/office/drawing/2014/main" id="{7E352955-F498-17EF-7C78-0AA6DCC52690}"/>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5A0564FC-4D23-6714-0695-CF7E08B81D0C}"/>
              </a:ext>
            </a:extLst>
          </p:cNvPr>
          <p:cNvSpPr>
            <a:spLocks noGrp="1"/>
          </p:cNvSpPr>
          <p:nvPr>
            <p:ph type="sldNum" sz="quarter" idx="12"/>
          </p:nvPr>
        </p:nvSpPr>
        <p:spPr/>
        <p:txBody>
          <a:bodyPr/>
          <a:lstStyle/>
          <a:p>
            <a:fld id="{50E8AC7D-D389-7B4C-B6A0-10978B8741FB}" type="slidenum">
              <a:rPr lang="it-IT" smtClean="0"/>
              <a:t>‹N›</a:t>
            </a:fld>
            <a:endParaRPr lang="it-IT"/>
          </a:p>
        </p:txBody>
      </p:sp>
    </p:spTree>
    <p:extLst>
      <p:ext uri="{BB962C8B-B14F-4D97-AF65-F5344CB8AC3E}">
        <p14:creationId xmlns:p14="http://schemas.microsoft.com/office/powerpoint/2010/main" val="26419026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5765D11-5438-AEF7-E620-1FB1C731DC08}"/>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51232506-E296-177E-CBF9-57D7DFB2298F}"/>
              </a:ext>
            </a:extLst>
          </p:cNvPr>
          <p:cNvSpPr>
            <a:spLocks noGrp="1"/>
          </p:cNvSpPr>
          <p:nvPr>
            <p:ph type="dt" sz="half" idx="10"/>
          </p:nvPr>
        </p:nvSpPr>
        <p:spPr/>
        <p:txBody>
          <a:bodyPr/>
          <a:lstStyle/>
          <a:p>
            <a:fld id="{DC1AD4F1-C912-CF4C-B8E2-A047637196B5}" type="datetimeFigureOut">
              <a:rPr lang="it-IT" smtClean="0"/>
              <a:t>16/04/2024</a:t>
            </a:fld>
            <a:endParaRPr lang="it-IT"/>
          </a:p>
        </p:txBody>
      </p:sp>
      <p:sp>
        <p:nvSpPr>
          <p:cNvPr id="4" name="Segnaposto piè di pagina 3">
            <a:extLst>
              <a:ext uri="{FF2B5EF4-FFF2-40B4-BE49-F238E27FC236}">
                <a16:creationId xmlns:a16="http://schemas.microsoft.com/office/drawing/2014/main" id="{C7965EC1-AAC7-B492-4466-F3B32F065D73}"/>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4FBEEA7D-C57F-C50E-0E99-F551DE3EB9C0}"/>
              </a:ext>
            </a:extLst>
          </p:cNvPr>
          <p:cNvSpPr>
            <a:spLocks noGrp="1"/>
          </p:cNvSpPr>
          <p:nvPr>
            <p:ph type="sldNum" sz="quarter" idx="12"/>
          </p:nvPr>
        </p:nvSpPr>
        <p:spPr/>
        <p:txBody>
          <a:bodyPr/>
          <a:lstStyle/>
          <a:p>
            <a:fld id="{50E8AC7D-D389-7B4C-B6A0-10978B8741FB}" type="slidenum">
              <a:rPr lang="it-IT" smtClean="0"/>
              <a:t>‹N›</a:t>
            </a:fld>
            <a:endParaRPr lang="it-IT"/>
          </a:p>
        </p:txBody>
      </p:sp>
    </p:spTree>
    <p:extLst>
      <p:ext uri="{BB962C8B-B14F-4D97-AF65-F5344CB8AC3E}">
        <p14:creationId xmlns:p14="http://schemas.microsoft.com/office/powerpoint/2010/main" val="21471905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DCC1968F-AC44-C3F4-DDF0-8AB37B636D0C}"/>
              </a:ext>
            </a:extLst>
          </p:cNvPr>
          <p:cNvSpPr>
            <a:spLocks noGrp="1"/>
          </p:cNvSpPr>
          <p:nvPr>
            <p:ph type="dt" sz="half" idx="10"/>
          </p:nvPr>
        </p:nvSpPr>
        <p:spPr/>
        <p:txBody>
          <a:bodyPr/>
          <a:lstStyle/>
          <a:p>
            <a:fld id="{DC1AD4F1-C912-CF4C-B8E2-A047637196B5}" type="datetimeFigureOut">
              <a:rPr lang="it-IT" smtClean="0"/>
              <a:t>16/04/2024</a:t>
            </a:fld>
            <a:endParaRPr lang="it-IT"/>
          </a:p>
        </p:txBody>
      </p:sp>
      <p:sp>
        <p:nvSpPr>
          <p:cNvPr id="3" name="Segnaposto piè di pagina 2">
            <a:extLst>
              <a:ext uri="{FF2B5EF4-FFF2-40B4-BE49-F238E27FC236}">
                <a16:creationId xmlns:a16="http://schemas.microsoft.com/office/drawing/2014/main" id="{0BE253E1-7076-CB27-3268-5EB9B838D70D}"/>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C2EA7BD6-3F65-9AD8-F511-35931C32D176}"/>
              </a:ext>
            </a:extLst>
          </p:cNvPr>
          <p:cNvSpPr>
            <a:spLocks noGrp="1"/>
          </p:cNvSpPr>
          <p:nvPr>
            <p:ph type="sldNum" sz="quarter" idx="12"/>
          </p:nvPr>
        </p:nvSpPr>
        <p:spPr/>
        <p:txBody>
          <a:bodyPr/>
          <a:lstStyle/>
          <a:p>
            <a:fld id="{50E8AC7D-D389-7B4C-B6A0-10978B8741FB}" type="slidenum">
              <a:rPr lang="it-IT" smtClean="0"/>
              <a:t>‹N›</a:t>
            </a:fld>
            <a:endParaRPr lang="it-IT"/>
          </a:p>
        </p:txBody>
      </p:sp>
    </p:spTree>
    <p:extLst>
      <p:ext uri="{BB962C8B-B14F-4D97-AF65-F5344CB8AC3E}">
        <p14:creationId xmlns:p14="http://schemas.microsoft.com/office/powerpoint/2010/main" val="15241685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8F91976-DEDB-7CAD-507A-2A6D308D6018}"/>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19AD65F-5263-EA2D-5E75-BC57DD4BB7B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900F21EA-921C-B606-4BA1-42CF9F2C5E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4C66BEE2-6E47-483A-9F71-BFE5B7906C42}"/>
              </a:ext>
            </a:extLst>
          </p:cNvPr>
          <p:cNvSpPr>
            <a:spLocks noGrp="1"/>
          </p:cNvSpPr>
          <p:nvPr>
            <p:ph type="dt" sz="half" idx="10"/>
          </p:nvPr>
        </p:nvSpPr>
        <p:spPr/>
        <p:txBody>
          <a:bodyPr/>
          <a:lstStyle/>
          <a:p>
            <a:fld id="{DC1AD4F1-C912-CF4C-B8E2-A047637196B5}" type="datetimeFigureOut">
              <a:rPr lang="it-IT" smtClean="0"/>
              <a:t>16/04/2024</a:t>
            </a:fld>
            <a:endParaRPr lang="it-IT"/>
          </a:p>
        </p:txBody>
      </p:sp>
      <p:sp>
        <p:nvSpPr>
          <p:cNvPr id="6" name="Segnaposto piè di pagina 5">
            <a:extLst>
              <a:ext uri="{FF2B5EF4-FFF2-40B4-BE49-F238E27FC236}">
                <a16:creationId xmlns:a16="http://schemas.microsoft.com/office/drawing/2014/main" id="{B27F17B7-3923-4E26-713F-94951EA90B46}"/>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4272E14-8A02-2836-5B46-1FEB018738AF}"/>
              </a:ext>
            </a:extLst>
          </p:cNvPr>
          <p:cNvSpPr>
            <a:spLocks noGrp="1"/>
          </p:cNvSpPr>
          <p:nvPr>
            <p:ph type="sldNum" sz="quarter" idx="12"/>
          </p:nvPr>
        </p:nvSpPr>
        <p:spPr/>
        <p:txBody>
          <a:bodyPr/>
          <a:lstStyle/>
          <a:p>
            <a:fld id="{50E8AC7D-D389-7B4C-B6A0-10978B8741FB}" type="slidenum">
              <a:rPr lang="it-IT" smtClean="0"/>
              <a:t>‹N›</a:t>
            </a:fld>
            <a:endParaRPr lang="it-IT"/>
          </a:p>
        </p:txBody>
      </p:sp>
    </p:spTree>
    <p:extLst>
      <p:ext uri="{BB962C8B-B14F-4D97-AF65-F5344CB8AC3E}">
        <p14:creationId xmlns:p14="http://schemas.microsoft.com/office/powerpoint/2010/main" val="41452432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44ADC8E-02AC-5BD0-1DD7-8061BBA4DC69}"/>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6F13067A-584E-8818-C879-8AD8250EFB3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887EFEBF-A380-DB3D-493F-3554C4BE16B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E1C9122-94C6-528E-6AEB-F61D7FA2B370}"/>
              </a:ext>
            </a:extLst>
          </p:cNvPr>
          <p:cNvSpPr>
            <a:spLocks noGrp="1"/>
          </p:cNvSpPr>
          <p:nvPr>
            <p:ph type="dt" sz="half" idx="10"/>
          </p:nvPr>
        </p:nvSpPr>
        <p:spPr/>
        <p:txBody>
          <a:bodyPr/>
          <a:lstStyle/>
          <a:p>
            <a:fld id="{DC1AD4F1-C912-CF4C-B8E2-A047637196B5}" type="datetimeFigureOut">
              <a:rPr lang="it-IT" smtClean="0"/>
              <a:t>16/04/2024</a:t>
            </a:fld>
            <a:endParaRPr lang="it-IT"/>
          </a:p>
        </p:txBody>
      </p:sp>
      <p:sp>
        <p:nvSpPr>
          <p:cNvPr id="6" name="Segnaposto piè di pagina 5">
            <a:extLst>
              <a:ext uri="{FF2B5EF4-FFF2-40B4-BE49-F238E27FC236}">
                <a16:creationId xmlns:a16="http://schemas.microsoft.com/office/drawing/2014/main" id="{768183EE-565B-2F3F-E2B3-5C1B5409E147}"/>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E5A65C8-F086-A535-C62F-DA326EAF4CAA}"/>
              </a:ext>
            </a:extLst>
          </p:cNvPr>
          <p:cNvSpPr>
            <a:spLocks noGrp="1"/>
          </p:cNvSpPr>
          <p:nvPr>
            <p:ph type="sldNum" sz="quarter" idx="12"/>
          </p:nvPr>
        </p:nvSpPr>
        <p:spPr/>
        <p:txBody>
          <a:bodyPr/>
          <a:lstStyle/>
          <a:p>
            <a:fld id="{50E8AC7D-D389-7B4C-B6A0-10978B8741FB}" type="slidenum">
              <a:rPr lang="it-IT" smtClean="0"/>
              <a:t>‹N›</a:t>
            </a:fld>
            <a:endParaRPr lang="it-IT"/>
          </a:p>
        </p:txBody>
      </p:sp>
    </p:spTree>
    <p:extLst>
      <p:ext uri="{BB962C8B-B14F-4D97-AF65-F5344CB8AC3E}">
        <p14:creationId xmlns:p14="http://schemas.microsoft.com/office/powerpoint/2010/main" val="30024238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E608BDF4-E783-791B-8BAE-37AEA470AD4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802D40FE-9E11-DFB6-FC43-25D694C469D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870AE9F9-3018-5798-4E0C-CA5F5A60897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C1AD4F1-C912-CF4C-B8E2-A047637196B5}" type="datetimeFigureOut">
              <a:rPr lang="it-IT" smtClean="0"/>
              <a:t>16/04/2024</a:t>
            </a:fld>
            <a:endParaRPr lang="it-IT"/>
          </a:p>
        </p:txBody>
      </p:sp>
      <p:sp>
        <p:nvSpPr>
          <p:cNvPr id="5" name="Segnaposto piè di pagina 4">
            <a:extLst>
              <a:ext uri="{FF2B5EF4-FFF2-40B4-BE49-F238E27FC236}">
                <a16:creationId xmlns:a16="http://schemas.microsoft.com/office/drawing/2014/main" id="{A2195DCD-065A-90D3-6AF6-9C275D66D42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it-IT"/>
          </a:p>
        </p:txBody>
      </p:sp>
      <p:sp>
        <p:nvSpPr>
          <p:cNvPr id="6" name="Segnaposto numero diapositiva 5">
            <a:extLst>
              <a:ext uri="{FF2B5EF4-FFF2-40B4-BE49-F238E27FC236}">
                <a16:creationId xmlns:a16="http://schemas.microsoft.com/office/drawing/2014/main" id="{6C721A86-7AB3-5E51-BD70-E1BA8E0E5EC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0E8AC7D-D389-7B4C-B6A0-10978B8741FB}" type="slidenum">
              <a:rPr lang="it-IT" smtClean="0"/>
              <a:t>‹N›</a:t>
            </a:fld>
            <a:endParaRPr lang="it-IT"/>
          </a:p>
        </p:txBody>
      </p:sp>
    </p:spTree>
    <p:extLst>
      <p:ext uri="{BB962C8B-B14F-4D97-AF65-F5344CB8AC3E}">
        <p14:creationId xmlns:p14="http://schemas.microsoft.com/office/powerpoint/2010/main" val="20883595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0DE52C2-8A2A-2357-FC6F-FADB4520EFE2}"/>
              </a:ext>
            </a:extLst>
          </p:cNvPr>
          <p:cNvSpPr>
            <a:spLocks noGrp="1"/>
          </p:cNvSpPr>
          <p:nvPr>
            <p:ph type="ctrTitle"/>
          </p:nvPr>
        </p:nvSpPr>
        <p:spPr>
          <a:xfrm>
            <a:off x="1523999" y="1383620"/>
            <a:ext cx="9144000" cy="2387600"/>
          </a:xfrm>
        </p:spPr>
        <p:txBody>
          <a:bodyPr>
            <a:normAutofit fontScale="90000"/>
          </a:bodyPr>
          <a:lstStyle/>
          <a:p>
            <a:r>
              <a:rPr lang="it-IT" dirty="0">
                <a:latin typeface="Calibri" panose="020F0502020204030204" pitchFamily="34" charset="0"/>
                <a:cs typeface="Calibri" panose="020F0502020204030204" pitchFamily="34" charset="0"/>
              </a:rPr>
              <a:t>FQTS 2024 </a:t>
            </a:r>
            <a:br>
              <a:rPr lang="it-IT" dirty="0">
                <a:latin typeface="Calibri" panose="020F0502020204030204" pitchFamily="34" charset="0"/>
                <a:cs typeface="Calibri" panose="020F0502020204030204" pitchFamily="34" charset="0"/>
              </a:rPr>
            </a:br>
            <a:r>
              <a:rPr lang="it-IT" dirty="0">
                <a:latin typeface="Calibri" panose="020F0502020204030204" pitchFamily="34" charset="0"/>
                <a:cs typeface="Calibri" panose="020F0502020204030204" pitchFamily="34" charset="0"/>
              </a:rPr>
              <a:t/>
            </a:r>
            <a:br>
              <a:rPr lang="it-IT" dirty="0">
                <a:latin typeface="Calibri" panose="020F0502020204030204" pitchFamily="34" charset="0"/>
                <a:cs typeface="Calibri" panose="020F0502020204030204" pitchFamily="34" charset="0"/>
              </a:rPr>
            </a:br>
            <a:r>
              <a:rPr lang="it-IT" dirty="0">
                <a:latin typeface="Calibri" panose="020F0502020204030204" pitchFamily="34" charset="0"/>
                <a:cs typeface="Calibri" panose="020F0502020204030204" pitchFamily="34" charset="0"/>
              </a:rPr>
              <a:t>La proposta formativa </a:t>
            </a:r>
          </a:p>
        </p:txBody>
      </p:sp>
      <p:pic>
        <p:nvPicPr>
          <p:cNvPr id="5" name="Immagine 4">
            <a:extLst>
              <a:ext uri="{FF2B5EF4-FFF2-40B4-BE49-F238E27FC236}">
                <a16:creationId xmlns:a16="http://schemas.microsoft.com/office/drawing/2014/main" id="{3E691364-4DC4-A874-C746-1472B0AB6D7B}"/>
              </a:ext>
            </a:extLst>
          </p:cNvPr>
          <p:cNvPicPr>
            <a:picLocks noChangeAspect="1"/>
          </p:cNvPicPr>
          <p:nvPr/>
        </p:nvPicPr>
        <p:blipFill>
          <a:blip r:embed="rId2"/>
          <a:stretch>
            <a:fillRect/>
          </a:stretch>
        </p:blipFill>
        <p:spPr>
          <a:xfrm>
            <a:off x="11342914" y="163284"/>
            <a:ext cx="718457" cy="718457"/>
          </a:xfrm>
          <a:prstGeom prst="rect">
            <a:avLst/>
          </a:prstGeom>
        </p:spPr>
      </p:pic>
    </p:spTree>
    <p:extLst>
      <p:ext uri="{BB962C8B-B14F-4D97-AF65-F5344CB8AC3E}">
        <p14:creationId xmlns:p14="http://schemas.microsoft.com/office/powerpoint/2010/main" val="13107468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8C8A1BF-BE74-EE1A-3566-5C8146CCABF1}"/>
              </a:ext>
            </a:extLst>
          </p:cNvPr>
          <p:cNvSpPr>
            <a:spLocks noGrp="1"/>
          </p:cNvSpPr>
          <p:nvPr>
            <p:ph type="title"/>
          </p:nvPr>
        </p:nvSpPr>
        <p:spPr>
          <a:xfrm>
            <a:off x="205939" y="179613"/>
            <a:ext cx="10757108" cy="1150559"/>
          </a:xfrm>
        </p:spPr>
        <p:txBody>
          <a:bodyPr anchor="b">
            <a:noAutofit/>
          </a:bodyPr>
          <a:lstStyle/>
          <a:p>
            <a:pPr marL="6350" marR="2047875" indent="-6350" algn="ctr">
              <a:spcAft>
                <a:spcPts val="475"/>
              </a:spcAft>
            </a:pPr>
            <a:r>
              <a:rPr lang="it-IT" sz="2700" b="1" kern="100" dirty="0">
                <a:latin typeface="Calibri" panose="020F0502020204030204" pitchFamily="34" charset="0"/>
              </a:rPr>
              <a:t>  A2 L2 </a:t>
            </a:r>
            <a:r>
              <a:rPr lang="it-IT" sz="2700" kern="100" dirty="0">
                <a:latin typeface="Calibri" panose="020F0502020204030204" pitchFamily="34" charset="0"/>
              </a:rPr>
              <a:t>Public </a:t>
            </a:r>
            <a:r>
              <a:rPr lang="it-IT" sz="2700" kern="100" dirty="0" err="1">
                <a:latin typeface="Calibri" panose="020F0502020204030204" pitchFamily="34" charset="0"/>
              </a:rPr>
              <a:t>Speaking</a:t>
            </a:r>
            <a:r>
              <a:rPr lang="it-IT" sz="2700" kern="100" dirty="0">
                <a:latin typeface="Calibri" panose="020F0502020204030204" pitchFamily="34" charset="0"/>
              </a:rPr>
              <a:t> ‐ Innovazione e orientamento ai valori</a:t>
            </a:r>
            <a:r>
              <a:rPr lang="it-IT" sz="3200" kern="100" dirty="0">
                <a:effectLst/>
                <a:latin typeface="Calibri" panose="020F0502020204030204" pitchFamily="34" charset="0"/>
                <a:ea typeface="Calibri" panose="020F0502020204030204" pitchFamily="34" charset="0"/>
              </a:rPr>
              <a:t/>
            </a:r>
            <a:br>
              <a:rPr lang="it-IT" sz="3200" kern="100" dirty="0">
                <a:effectLst/>
                <a:latin typeface="Calibri" panose="020F0502020204030204" pitchFamily="34" charset="0"/>
                <a:ea typeface="Calibri" panose="020F0502020204030204" pitchFamily="34" charset="0"/>
              </a:rPr>
            </a:br>
            <a:endParaRPr lang="it-IT" sz="3200" dirty="0"/>
          </a:p>
        </p:txBody>
      </p:sp>
      <p:pic>
        <p:nvPicPr>
          <p:cNvPr id="5122" name="Picture 2" descr="I Mooc di FQTS, Tile: Public speaking, innovazione e orientamento ai valori">
            <a:extLst>
              <a:ext uri="{FF2B5EF4-FFF2-40B4-BE49-F238E27FC236}">
                <a16:creationId xmlns:a16="http://schemas.microsoft.com/office/drawing/2014/main" id="{C0EBB7E3-0CE8-C550-D3D6-563E01E6D3C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0139" r="20763" b="2"/>
          <a:stretch/>
        </p:blipFill>
        <p:spPr bwMode="auto">
          <a:xfrm>
            <a:off x="304800" y="1330172"/>
            <a:ext cx="3538302" cy="3753812"/>
          </a:xfrm>
          <a:custGeom>
            <a:avLst/>
            <a:gdLst/>
            <a:ahLst/>
            <a:cxnLst/>
            <a:rect l="l" t="t" r="r" b="b"/>
            <a:pathLst>
              <a:path w="3807743" h="6307845">
                <a:moveTo>
                  <a:pt x="723201" y="386"/>
                </a:moveTo>
                <a:cubicBezTo>
                  <a:pt x="853884" y="-4204"/>
                  <a:pt x="1013493" y="33912"/>
                  <a:pt x="1176100" y="22622"/>
                </a:cubicBezTo>
                <a:cubicBezTo>
                  <a:pt x="1230302" y="18859"/>
                  <a:pt x="1281736" y="20622"/>
                  <a:pt x="1331852" y="24473"/>
                </a:cubicBezTo>
                <a:lnTo>
                  <a:pt x="1439547" y="34944"/>
                </a:lnTo>
                <a:lnTo>
                  <a:pt x="1484197" y="36226"/>
                </a:lnTo>
                <a:cubicBezTo>
                  <a:pt x="1535166" y="35421"/>
                  <a:pt x="1586369" y="31625"/>
                  <a:pt x="1636625" y="22622"/>
                </a:cubicBezTo>
                <a:cubicBezTo>
                  <a:pt x="1686882" y="13619"/>
                  <a:pt x="1729837" y="10653"/>
                  <a:pt x="1768740" y="10885"/>
                </a:cubicBezTo>
                <a:lnTo>
                  <a:pt x="1829538" y="15086"/>
                </a:lnTo>
                <a:lnTo>
                  <a:pt x="1869968" y="7996"/>
                </a:lnTo>
                <a:cubicBezTo>
                  <a:pt x="1953577" y="-31"/>
                  <a:pt x="2036989" y="9808"/>
                  <a:pt x="2112925" y="20118"/>
                </a:cubicBezTo>
                <a:lnTo>
                  <a:pt x="2119331" y="20977"/>
                </a:lnTo>
                <a:lnTo>
                  <a:pt x="2221855" y="13374"/>
                </a:lnTo>
                <a:cubicBezTo>
                  <a:pt x="2261207" y="12845"/>
                  <a:pt x="2298379" y="14359"/>
                  <a:pt x="2333484" y="16393"/>
                </a:cubicBezTo>
                <a:lnTo>
                  <a:pt x="2372613" y="18812"/>
                </a:lnTo>
                <a:lnTo>
                  <a:pt x="2404945" y="9387"/>
                </a:lnTo>
                <a:cubicBezTo>
                  <a:pt x="2452532" y="1754"/>
                  <a:pt x="2506192" y="9333"/>
                  <a:pt x="2561622" y="17814"/>
                </a:cubicBezTo>
                <a:lnTo>
                  <a:pt x="2583950" y="20591"/>
                </a:lnTo>
                <a:lnTo>
                  <a:pt x="2643527" y="20319"/>
                </a:lnTo>
                <a:cubicBezTo>
                  <a:pt x="2669677" y="20426"/>
                  <a:pt x="2697963" y="20717"/>
                  <a:pt x="2727392" y="21103"/>
                </a:cubicBezTo>
                <a:lnTo>
                  <a:pt x="2786908" y="21989"/>
                </a:lnTo>
                <a:lnTo>
                  <a:pt x="2846459" y="13267"/>
                </a:lnTo>
                <a:cubicBezTo>
                  <a:pt x="2896401" y="10176"/>
                  <a:pt x="2960607" y="12733"/>
                  <a:pt x="3036361" y="17072"/>
                </a:cubicBezTo>
                <a:lnTo>
                  <a:pt x="3129100" y="22671"/>
                </a:lnTo>
                <a:lnTo>
                  <a:pt x="3130653" y="22622"/>
                </a:lnTo>
                <a:cubicBezTo>
                  <a:pt x="3178874" y="19804"/>
                  <a:pt x="3260845" y="26231"/>
                  <a:pt x="3352422" y="32691"/>
                </a:cubicBezTo>
                <a:lnTo>
                  <a:pt x="3362608" y="33356"/>
                </a:lnTo>
                <a:lnTo>
                  <a:pt x="3446036" y="35579"/>
                </a:lnTo>
                <a:cubicBezTo>
                  <a:pt x="3550323" y="36566"/>
                  <a:pt x="3662083" y="33535"/>
                  <a:pt x="3778601" y="22622"/>
                </a:cubicBezTo>
                <a:cubicBezTo>
                  <a:pt x="3793981" y="243672"/>
                  <a:pt x="3764152" y="318695"/>
                  <a:pt x="3778601" y="467157"/>
                </a:cubicBezTo>
                <a:cubicBezTo>
                  <a:pt x="3790077" y="557563"/>
                  <a:pt x="3783697" y="684218"/>
                  <a:pt x="3777639" y="811856"/>
                </a:cubicBezTo>
                <a:lnTo>
                  <a:pt x="3773760" y="922625"/>
                </a:lnTo>
                <a:lnTo>
                  <a:pt x="3778601" y="974384"/>
                </a:lnTo>
                <a:cubicBezTo>
                  <a:pt x="3785784" y="1003717"/>
                  <a:pt x="3785160" y="1041120"/>
                  <a:pt x="3781239" y="1085904"/>
                </a:cubicBezTo>
                <a:lnTo>
                  <a:pt x="3776107" y="1132519"/>
                </a:lnTo>
                <a:lnTo>
                  <a:pt x="3778601" y="1162456"/>
                </a:lnTo>
                <a:cubicBezTo>
                  <a:pt x="3791360" y="1256797"/>
                  <a:pt x="3774958" y="1367020"/>
                  <a:pt x="3763568" y="1469787"/>
                </a:cubicBezTo>
                <a:lnTo>
                  <a:pt x="3758806" y="1520515"/>
                </a:lnTo>
                <a:lnTo>
                  <a:pt x="3760417" y="1549437"/>
                </a:lnTo>
                <a:cubicBezTo>
                  <a:pt x="3764298" y="1588133"/>
                  <a:pt x="3770171" y="1628243"/>
                  <a:pt x="3778601" y="1669683"/>
                </a:cubicBezTo>
                <a:cubicBezTo>
                  <a:pt x="3846039" y="2001203"/>
                  <a:pt x="3774784" y="2142285"/>
                  <a:pt x="3778601" y="2364982"/>
                </a:cubicBezTo>
                <a:lnTo>
                  <a:pt x="3776565" y="2406088"/>
                </a:lnTo>
                <a:lnTo>
                  <a:pt x="3778601" y="2427673"/>
                </a:lnTo>
                <a:cubicBezTo>
                  <a:pt x="3821357" y="2695960"/>
                  <a:pt x="3735684" y="2699438"/>
                  <a:pt x="3778601" y="2809517"/>
                </a:cubicBezTo>
                <a:cubicBezTo>
                  <a:pt x="3789330" y="2837037"/>
                  <a:pt x="3791666" y="2872927"/>
                  <a:pt x="3789892" y="2914654"/>
                </a:cubicBezTo>
                <a:lnTo>
                  <a:pt x="3784971" y="2966248"/>
                </a:lnTo>
                <a:lnTo>
                  <a:pt x="3796722" y="3024078"/>
                </a:lnTo>
                <a:cubicBezTo>
                  <a:pt x="3809238" y="3115139"/>
                  <a:pt x="3806232" y="3210898"/>
                  <a:pt x="3799338" y="3302850"/>
                </a:cubicBezTo>
                <a:lnTo>
                  <a:pt x="3787405" y="3438354"/>
                </a:lnTo>
                <a:lnTo>
                  <a:pt x="3790719" y="3460532"/>
                </a:lnTo>
                <a:cubicBezTo>
                  <a:pt x="3797323" y="3541872"/>
                  <a:pt x="3789007" y="3624193"/>
                  <a:pt x="3780361" y="3709762"/>
                </a:cubicBezTo>
                <a:lnTo>
                  <a:pt x="3780169" y="3712283"/>
                </a:lnTo>
                <a:lnTo>
                  <a:pt x="3781239" y="3768266"/>
                </a:lnTo>
                <a:cubicBezTo>
                  <a:pt x="3780994" y="3815588"/>
                  <a:pt x="3779902" y="3863939"/>
                  <a:pt x="3778794" y="3912511"/>
                </a:cubicBezTo>
                <a:lnTo>
                  <a:pt x="3776324" y="4054010"/>
                </a:lnTo>
                <a:lnTo>
                  <a:pt x="3778601" y="4074733"/>
                </a:lnTo>
                <a:cubicBezTo>
                  <a:pt x="3822365" y="4336760"/>
                  <a:pt x="3765189" y="4482586"/>
                  <a:pt x="3778601" y="4644650"/>
                </a:cubicBezTo>
                <a:cubicBezTo>
                  <a:pt x="3781954" y="4685166"/>
                  <a:pt x="3782850" y="4718916"/>
                  <a:pt x="3782504" y="4749344"/>
                </a:cubicBezTo>
                <a:lnTo>
                  <a:pt x="3780512" y="4796832"/>
                </a:lnTo>
                <a:lnTo>
                  <a:pt x="3786260" y="4877451"/>
                </a:lnTo>
                <a:cubicBezTo>
                  <a:pt x="3786165" y="4918212"/>
                  <a:pt x="3784020" y="4964155"/>
                  <a:pt x="3781623" y="5015963"/>
                </a:cubicBezTo>
                <a:lnTo>
                  <a:pt x="3779076" y="5087925"/>
                </a:lnTo>
                <a:lnTo>
                  <a:pt x="3779599" y="5155456"/>
                </a:lnTo>
                <a:lnTo>
                  <a:pt x="3775907" y="5219073"/>
                </a:lnTo>
                <a:lnTo>
                  <a:pt x="3778601" y="5402640"/>
                </a:lnTo>
                <a:cubicBezTo>
                  <a:pt x="3780494" y="5441637"/>
                  <a:pt x="3781680" y="5475146"/>
                  <a:pt x="3782335" y="5504141"/>
                </a:cubicBezTo>
                <a:lnTo>
                  <a:pt x="3782798" y="5566951"/>
                </a:lnTo>
                <a:lnTo>
                  <a:pt x="3786885" y="5599303"/>
                </a:lnTo>
                <a:cubicBezTo>
                  <a:pt x="3799534" y="5776838"/>
                  <a:pt x="3769350" y="6111156"/>
                  <a:pt x="3778601" y="6291711"/>
                </a:cubicBezTo>
                <a:cubicBezTo>
                  <a:pt x="3687392" y="6306733"/>
                  <a:pt x="3632350" y="6304889"/>
                  <a:pt x="3574752" y="6300212"/>
                </a:cubicBezTo>
                <a:lnTo>
                  <a:pt x="3545837" y="6297718"/>
                </a:lnTo>
                <a:lnTo>
                  <a:pt x="3527963" y="6296834"/>
                </a:lnTo>
                <a:cubicBezTo>
                  <a:pt x="3482151" y="6294419"/>
                  <a:pt x="3430025" y="6291672"/>
                  <a:pt x="3355561" y="6291711"/>
                </a:cubicBezTo>
                <a:cubicBezTo>
                  <a:pt x="3304843" y="6293555"/>
                  <a:pt x="3262749" y="6292377"/>
                  <a:pt x="3225711" y="6290098"/>
                </a:cubicBezTo>
                <a:lnTo>
                  <a:pt x="3218247" y="6289525"/>
                </a:lnTo>
                <a:lnTo>
                  <a:pt x="3198550" y="6289212"/>
                </a:lnTo>
                <a:cubicBezTo>
                  <a:pt x="3144315" y="6287803"/>
                  <a:pt x="3088976" y="6286105"/>
                  <a:pt x="3034921" y="6284968"/>
                </a:cubicBezTo>
                <a:lnTo>
                  <a:pt x="2973802" y="6284626"/>
                </a:lnTo>
                <a:lnTo>
                  <a:pt x="2932520" y="6291711"/>
                </a:lnTo>
                <a:cubicBezTo>
                  <a:pt x="2893699" y="6300111"/>
                  <a:pt x="2847670" y="6301992"/>
                  <a:pt x="2797581" y="6300669"/>
                </a:cubicBezTo>
                <a:lnTo>
                  <a:pt x="2672392" y="6292599"/>
                </a:lnTo>
                <a:lnTo>
                  <a:pt x="2629726" y="6293120"/>
                </a:lnTo>
                <a:lnTo>
                  <a:pt x="2540544" y="6284698"/>
                </a:lnTo>
                <a:lnTo>
                  <a:pt x="2473475" y="6280786"/>
                </a:lnTo>
                <a:cubicBezTo>
                  <a:pt x="2419724" y="6279900"/>
                  <a:pt x="2368202" y="6282437"/>
                  <a:pt x="2322057" y="6291711"/>
                </a:cubicBezTo>
                <a:cubicBezTo>
                  <a:pt x="2275912" y="6300985"/>
                  <a:pt x="2236301" y="6305003"/>
                  <a:pt x="2199195" y="6305968"/>
                </a:cubicBezTo>
                <a:lnTo>
                  <a:pt x="2094190" y="6302012"/>
                </a:lnTo>
                <a:lnTo>
                  <a:pt x="2029724" y="6307766"/>
                </a:lnTo>
                <a:cubicBezTo>
                  <a:pt x="1971866" y="6308389"/>
                  <a:pt x="1916420" y="6305265"/>
                  <a:pt x="1864312" y="6301339"/>
                </a:cubicBezTo>
                <a:lnTo>
                  <a:pt x="1761307" y="6293375"/>
                </a:lnTo>
                <a:lnTo>
                  <a:pt x="1745972" y="6293782"/>
                </a:lnTo>
                <a:cubicBezTo>
                  <a:pt x="1699734" y="6294177"/>
                  <a:pt x="1664143" y="6292827"/>
                  <a:pt x="1633352" y="6291083"/>
                </a:cubicBezTo>
                <a:lnTo>
                  <a:pt x="1621369" y="6290324"/>
                </a:lnTo>
                <a:lnTo>
                  <a:pt x="1599140" y="6291711"/>
                </a:lnTo>
                <a:cubicBezTo>
                  <a:pt x="1564093" y="6296354"/>
                  <a:pt x="1527169" y="6296254"/>
                  <a:pt x="1488567" y="6294097"/>
                </a:cubicBezTo>
                <a:lnTo>
                  <a:pt x="1429716" y="6289243"/>
                </a:lnTo>
                <a:lnTo>
                  <a:pt x="1401008" y="6291711"/>
                </a:lnTo>
                <a:cubicBezTo>
                  <a:pt x="1314301" y="6301163"/>
                  <a:pt x="1222976" y="6299856"/>
                  <a:pt x="1127367" y="6296839"/>
                </a:cubicBezTo>
                <a:lnTo>
                  <a:pt x="1062601" y="6295730"/>
                </a:lnTo>
                <a:lnTo>
                  <a:pt x="964991" y="6305909"/>
                </a:lnTo>
                <a:cubicBezTo>
                  <a:pt x="833250" y="6307778"/>
                  <a:pt x="714190" y="6280255"/>
                  <a:pt x="603122" y="6291711"/>
                </a:cubicBezTo>
                <a:cubicBezTo>
                  <a:pt x="455032" y="6306986"/>
                  <a:pt x="261206" y="6260346"/>
                  <a:pt x="30143" y="6291711"/>
                </a:cubicBezTo>
                <a:cubicBezTo>
                  <a:pt x="-1198" y="6167281"/>
                  <a:pt x="7291" y="6044138"/>
                  <a:pt x="19371" y="5934598"/>
                </a:cubicBezTo>
                <a:lnTo>
                  <a:pt x="33559" y="5801663"/>
                </a:lnTo>
                <a:lnTo>
                  <a:pt x="30143" y="5784485"/>
                </a:lnTo>
                <a:cubicBezTo>
                  <a:pt x="7257" y="5691455"/>
                  <a:pt x="7506" y="5585492"/>
                  <a:pt x="13352" y="5476692"/>
                </a:cubicBezTo>
                <a:lnTo>
                  <a:pt x="21882" y="5346809"/>
                </a:lnTo>
                <a:lnTo>
                  <a:pt x="22064" y="5339439"/>
                </a:lnTo>
                <a:lnTo>
                  <a:pt x="29601" y="5166357"/>
                </a:lnTo>
                <a:lnTo>
                  <a:pt x="30143" y="5151877"/>
                </a:lnTo>
                <a:cubicBezTo>
                  <a:pt x="30018" y="5125783"/>
                  <a:pt x="30111" y="5102484"/>
                  <a:pt x="30346" y="5081409"/>
                </a:cubicBezTo>
                <a:lnTo>
                  <a:pt x="30433" y="5076663"/>
                </a:lnTo>
                <a:lnTo>
                  <a:pt x="30143" y="4963804"/>
                </a:lnTo>
                <a:cubicBezTo>
                  <a:pt x="27040" y="4910138"/>
                  <a:pt x="27067" y="4856021"/>
                  <a:pt x="28459" y="4800989"/>
                </a:cubicBezTo>
                <a:lnTo>
                  <a:pt x="30399" y="4750796"/>
                </a:lnTo>
                <a:lnTo>
                  <a:pt x="31514" y="4666872"/>
                </a:lnTo>
                <a:lnTo>
                  <a:pt x="34697" y="4639551"/>
                </a:lnTo>
                <a:lnTo>
                  <a:pt x="34963" y="4632686"/>
                </a:lnTo>
                <a:cubicBezTo>
                  <a:pt x="37318" y="4575362"/>
                  <a:pt x="39271" y="4516661"/>
                  <a:pt x="39056" y="4456118"/>
                </a:cubicBezTo>
                <a:lnTo>
                  <a:pt x="36996" y="4412759"/>
                </a:lnTo>
                <a:lnTo>
                  <a:pt x="30143" y="4388188"/>
                </a:lnTo>
                <a:cubicBezTo>
                  <a:pt x="7389" y="4328002"/>
                  <a:pt x="11492" y="4256950"/>
                  <a:pt x="19232" y="4188739"/>
                </a:cubicBezTo>
                <a:lnTo>
                  <a:pt x="23985" y="4147809"/>
                </a:lnTo>
                <a:lnTo>
                  <a:pt x="23690" y="4087290"/>
                </a:lnTo>
                <a:lnTo>
                  <a:pt x="29097" y="3984687"/>
                </a:lnTo>
                <a:lnTo>
                  <a:pt x="28035" y="3962690"/>
                </a:lnTo>
                <a:cubicBezTo>
                  <a:pt x="28525" y="3945828"/>
                  <a:pt x="30052" y="3926691"/>
                  <a:pt x="32148" y="3905387"/>
                </a:cubicBezTo>
                <a:lnTo>
                  <a:pt x="34754" y="3881032"/>
                </a:lnTo>
                <a:lnTo>
                  <a:pt x="39206" y="3802233"/>
                </a:lnTo>
                <a:cubicBezTo>
                  <a:pt x="39778" y="3763353"/>
                  <a:pt x="37619" y="3728800"/>
                  <a:pt x="30143" y="3698588"/>
                </a:cubicBezTo>
                <a:cubicBezTo>
                  <a:pt x="7714" y="3607954"/>
                  <a:pt x="33117" y="3482508"/>
                  <a:pt x="36579" y="3365983"/>
                </a:cubicBezTo>
                <a:lnTo>
                  <a:pt x="36510" y="3356621"/>
                </a:lnTo>
                <a:lnTo>
                  <a:pt x="30143" y="3311044"/>
                </a:lnTo>
                <a:cubicBezTo>
                  <a:pt x="14271" y="3224157"/>
                  <a:pt x="11445" y="3149243"/>
                  <a:pt x="14856" y="3082749"/>
                </a:cubicBezTo>
                <a:lnTo>
                  <a:pt x="22229" y="3005366"/>
                </a:lnTo>
                <a:lnTo>
                  <a:pt x="27244" y="2895198"/>
                </a:lnTo>
                <a:cubicBezTo>
                  <a:pt x="29143" y="2848776"/>
                  <a:pt x="30527" y="2799531"/>
                  <a:pt x="30143" y="2746826"/>
                </a:cubicBezTo>
                <a:lnTo>
                  <a:pt x="36784" y="2638240"/>
                </a:lnTo>
                <a:lnTo>
                  <a:pt x="30143" y="2615745"/>
                </a:lnTo>
                <a:cubicBezTo>
                  <a:pt x="-20952" y="2495890"/>
                  <a:pt x="17898" y="2340273"/>
                  <a:pt x="37923" y="2201958"/>
                </a:cubicBezTo>
                <a:lnTo>
                  <a:pt x="42734" y="2158379"/>
                </a:lnTo>
                <a:lnTo>
                  <a:pt x="30143" y="2114218"/>
                </a:lnTo>
                <a:cubicBezTo>
                  <a:pt x="2269" y="2040950"/>
                  <a:pt x="-2735" y="1972014"/>
                  <a:pt x="1162" y="1906697"/>
                </a:cubicBezTo>
                <a:lnTo>
                  <a:pt x="6289" y="1854885"/>
                </a:lnTo>
                <a:lnTo>
                  <a:pt x="8053" y="1809168"/>
                </a:lnTo>
                <a:cubicBezTo>
                  <a:pt x="9832" y="1790244"/>
                  <a:pt x="12470" y="1771472"/>
                  <a:pt x="15415" y="1752867"/>
                </a:cubicBezTo>
                <a:lnTo>
                  <a:pt x="30925" y="1652561"/>
                </a:lnTo>
                <a:lnTo>
                  <a:pt x="30143" y="1606992"/>
                </a:lnTo>
                <a:cubicBezTo>
                  <a:pt x="28397" y="1588584"/>
                  <a:pt x="27931" y="1568665"/>
                  <a:pt x="28348" y="1547550"/>
                </a:cubicBezTo>
                <a:lnTo>
                  <a:pt x="29206" y="1531212"/>
                </a:lnTo>
                <a:lnTo>
                  <a:pt x="23637" y="1487282"/>
                </a:lnTo>
                <a:cubicBezTo>
                  <a:pt x="16479" y="1367166"/>
                  <a:pt x="59638" y="1246041"/>
                  <a:pt x="30143" y="1156757"/>
                </a:cubicBezTo>
                <a:cubicBezTo>
                  <a:pt x="21716" y="1131248"/>
                  <a:pt x="18318" y="1090735"/>
                  <a:pt x="17757" y="1041370"/>
                </a:cubicBezTo>
                <a:lnTo>
                  <a:pt x="18463" y="985697"/>
                </a:lnTo>
                <a:lnTo>
                  <a:pt x="16239" y="975915"/>
                </a:lnTo>
                <a:cubicBezTo>
                  <a:pt x="13541" y="957312"/>
                  <a:pt x="12597" y="940330"/>
                  <a:pt x="12862" y="924477"/>
                </a:cubicBezTo>
                <a:lnTo>
                  <a:pt x="23640" y="845857"/>
                </a:lnTo>
                <a:lnTo>
                  <a:pt x="30907" y="688163"/>
                </a:lnTo>
                <a:lnTo>
                  <a:pt x="31375" y="662715"/>
                </a:lnTo>
                <a:lnTo>
                  <a:pt x="30143" y="655230"/>
                </a:lnTo>
                <a:cubicBezTo>
                  <a:pt x="20345" y="615334"/>
                  <a:pt x="17924" y="569960"/>
                  <a:pt x="19185" y="520814"/>
                </a:cubicBezTo>
                <a:lnTo>
                  <a:pt x="26662" y="415314"/>
                </a:lnTo>
                <a:lnTo>
                  <a:pt x="25635" y="383217"/>
                </a:lnTo>
                <a:cubicBezTo>
                  <a:pt x="25461" y="243905"/>
                  <a:pt x="35455" y="113017"/>
                  <a:pt x="30143" y="22622"/>
                </a:cubicBezTo>
                <a:cubicBezTo>
                  <a:pt x="90096" y="13526"/>
                  <a:pt x="146841" y="12585"/>
                  <a:pt x="200495" y="15390"/>
                </a:cubicBezTo>
                <a:lnTo>
                  <a:pt x="324102" y="27794"/>
                </a:lnTo>
                <a:lnTo>
                  <a:pt x="329634" y="27979"/>
                </a:lnTo>
                <a:cubicBezTo>
                  <a:pt x="398332" y="30204"/>
                  <a:pt x="468106" y="31425"/>
                  <a:pt x="551798" y="27886"/>
                </a:cubicBezTo>
                <a:lnTo>
                  <a:pt x="592464" y="25476"/>
                </a:lnTo>
                <a:lnTo>
                  <a:pt x="603122" y="22622"/>
                </a:lnTo>
                <a:cubicBezTo>
                  <a:pt x="639294" y="8191"/>
                  <a:pt x="679641" y="1916"/>
                  <a:pt x="723201" y="386"/>
                </a:cubicBezTo>
                <a:close/>
              </a:path>
            </a:pathLst>
          </a:custGeom>
          <a:noFill/>
          <a:extLst>
            <a:ext uri="{909E8E84-426E-40DD-AFC4-6F175D3DCCD1}">
              <a14:hiddenFill xmlns:a14="http://schemas.microsoft.com/office/drawing/2010/main">
                <a:solidFill>
                  <a:srgbClr val="FFFFFF"/>
                </a:solidFill>
              </a14:hiddenFill>
            </a:ext>
          </a:extLst>
        </p:spPr>
      </p:pic>
      <p:sp>
        <p:nvSpPr>
          <p:cNvPr id="3" name="Segnaposto contenuto 2">
            <a:extLst>
              <a:ext uri="{FF2B5EF4-FFF2-40B4-BE49-F238E27FC236}">
                <a16:creationId xmlns:a16="http://schemas.microsoft.com/office/drawing/2014/main" id="{7633FD66-30A6-8D80-7520-E60A49EA0C14}"/>
              </a:ext>
            </a:extLst>
          </p:cNvPr>
          <p:cNvSpPr>
            <a:spLocks noGrp="1"/>
          </p:cNvSpPr>
          <p:nvPr>
            <p:ph idx="1"/>
          </p:nvPr>
        </p:nvSpPr>
        <p:spPr>
          <a:xfrm>
            <a:off x="3968496" y="1054794"/>
            <a:ext cx="7918704" cy="5035110"/>
          </a:xfrm>
        </p:spPr>
        <p:txBody>
          <a:bodyPr anchor="t">
            <a:noAutofit/>
          </a:bodyPr>
          <a:lstStyle/>
          <a:p>
            <a:pPr marL="0" indent="0">
              <a:buNone/>
            </a:pPr>
            <a:r>
              <a:rPr lang="it-IT" sz="2200" kern="100" dirty="0">
                <a:effectLst/>
                <a:latin typeface="Calibri" panose="020F0502020204030204" pitchFamily="34" charset="0"/>
                <a:ea typeface="Calibri" panose="020F0502020204030204" pitchFamily="34" charset="0"/>
                <a:cs typeface="Times New Roman" panose="02020603050405020304" pitchFamily="18" charset="0"/>
              </a:rPr>
              <a:t>Il percorso intende fornire strumenti di comprensione del linguaggio politico, a livello sistemico in relazione alla </a:t>
            </a:r>
            <a:r>
              <a:rPr lang="it-IT" sz="2200" kern="100" dirty="0" err="1">
                <a:effectLst/>
                <a:latin typeface="Calibri" panose="020F0502020204030204" pitchFamily="34" charset="0"/>
                <a:ea typeface="Calibri" panose="020F0502020204030204" pitchFamily="34" charset="0"/>
                <a:cs typeface="Times New Roman" panose="02020603050405020304" pitchFamily="18" charset="0"/>
              </a:rPr>
              <a:t>ostensività</a:t>
            </a:r>
            <a:r>
              <a:rPr lang="it-IT" sz="2200" kern="100" dirty="0">
                <a:effectLst/>
                <a:latin typeface="Calibri" panose="020F0502020204030204" pitchFamily="34" charset="0"/>
                <a:ea typeface="Calibri" panose="020F0502020204030204" pitchFamily="34" charset="0"/>
                <a:cs typeface="Times New Roman" panose="02020603050405020304" pitchFamily="18" charset="0"/>
              </a:rPr>
              <a:t>, alla messa in scena del potere e alle differenze tra linguaggio democratico e linguaggi non democratici, per arrivare alle forme di espressione assertive e argomentative più consone a supportare percorsi di partecipazione e condivisione di proposte e programmi. Si lavorerà per l’acquisire e sviluppare conoscenze, concetti e abilità per comprendere ed esprimersi con un lessico appropriato in contesti istituzionali come tavoli, sedi di concertazione e negoziazione; situazioni pubbliche di confronto con soggetti sociali, assembramenti spontanei, riunioni ed assemblee esercitando “valori” nell’esprimersi e capacità di riconoscere “disvalori” (populismi, etnismi, fondamentalismi) nella comunicazione verbale e non verbale. </a:t>
            </a:r>
          </a:p>
          <a:p>
            <a:pPr marL="742950" lvl="1" indent="-285750">
              <a:buFont typeface="Arial" panose="020B0604020202020204" pitchFamily="34" charset="0"/>
              <a:buChar char="•"/>
              <a:tabLst>
                <a:tab pos="914400" algn="l"/>
              </a:tabLst>
            </a:pPr>
            <a:r>
              <a:rPr lang="it-IT" sz="2200" b="1" kern="100" dirty="0">
                <a:effectLst/>
                <a:latin typeface="Calibri" panose="020F0502020204030204" pitchFamily="34" charset="0"/>
                <a:ea typeface="Calibri" panose="020F0502020204030204" pitchFamily="34" charset="0"/>
                <a:cs typeface="Times New Roman" panose="02020603050405020304" pitchFamily="18" charset="0"/>
              </a:rPr>
              <a:t>15 partecipanti – reti socie FTS o CSV </a:t>
            </a:r>
            <a:endParaRPr lang="it-IT" sz="22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buFont typeface="Arial" panose="020B0604020202020204" pitchFamily="34" charset="0"/>
              <a:buChar char="•"/>
              <a:tabLst>
                <a:tab pos="914400" algn="l"/>
              </a:tabLst>
            </a:pPr>
            <a:r>
              <a:rPr lang="it-IT" sz="2200" b="1" kern="100" dirty="0">
                <a:effectLst/>
                <a:latin typeface="Calibri" panose="020F0502020204030204" pitchFamily="34" charset="0"/>
                <a:ea typeface="Calibri" panose="020F0502020204030204" pitchFamily="34" charset="0"/>
                <a:cs typeface="Times New Roman" panose="02020603050405020304" pitchFamily="18" charset="0"/>
              </a:rPr>
              <a:t>Formazione in presenza 3 incontri di tre giornate </a:t>
            </a:r>
            <a:endParaRPr lang="it-IT" sz="22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sz="2000" kern="100" dirty="0">
              <a:effectLst/>
              <a:latin typeface="Calibri" panose="020F0502020204030204" pitchFamily="34" charset="0"/>
              <a:ea typeface="Calibri" panose="020F0502020204030204" pitchFamily="34" charset="0"/>
            </a:endParaRPr>
          </a:p>
          <a:p>
            <a:endParaRPr lang="it-IT" sz="2000" dirty="0"/>
          </a:p>
        </p:txBody>
      </p:sp>
      <p:pic>
        <p:nvPicPr>
          <p:cNvPr id="6" name="Immagine 5">
            <a:extLst>
              <a:ext uri="{FF2B5EF4-FFF2-40B4-BE49-F238E27FC236}">
                <a16:creationId xmlns:a16="http://schemas.microsoft.com/office/drawing/2014/main" id="{CDA009FF-3231-FB75-59D6-34255C6CE278}"/>
              </a:ext>
            </a:extLst>
          </p:cNvPr>
          <p:cNvPicPr>
            <a:picLocks noChangeAspect="1"/>
          </p:cNvPicPr>
          <p:nvPr/>
        </p:nvPicPr>
        <p:blipFill>
          <a:blip r:embed="rId3"/>
          <a:stretch>
            <a:fillRect/>
          </a:stretch>
        </p:blipFill>
        <p:spPr>
          <a:xfrm>
            <a:off x="11342914" y="179613"/>
            <a:ext cx="718457" cy="718457"/>
          </a:xfrm>
          <a:prstGeom prst="rect">
            <a:avLst/>
          </a:prstGeom>
        </p:spPr>
      </p:pic>
    </p:spTree>
    <p:extLst>
      <p:ext uri="{BB962C8B-B14F-4D97-AF65-F5344CB8AC3E}">
        <p14:creationId xmlns:p14="http://schemas.microsoft.com/office/powerpoint/2010/main" val="40905675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05BAD86-A310-CD99-0E78-D7277A42E464}"/>
              </a:ext>
            </a:extLst>
          </p:cNvPr>
          <p:cNvSpPr>
            <a:spLocks noGrp="1"/>
          </p:cNvSpPr>
          <p:nvPr>
            <p:ph type="title"/>
          </p:nvPr>
        </p:nvSpPr>
        <p:spPr>
          <a:xfrm>
            <a:off x="4581579" y="538841"/>
            <a:ext cx="7479792" cy="1005840"/>
          </a:xfrm>
        </p:spPr>
        <p:txBody>
          <a:bodyPr anchor="b">
            <a:noAutofit/>
          </a:bodyPr>
          <a:lstStyle/>
          <a:p>
            <a:pPr marL="6350" marR="2047875" indent="-6350">
              <a:spcAft>
                <a:spcPts val="440"/>
              </a:spcAft>
            </a:pPr>
            <a:r>
              <a:rPr lang="it-IT" sz="2800" b="1" kern="100" dirty="0">
                <a:effectLst/>
                <a:latin typeface="Calibri" panose="020F0502020204030204" pitchFamily="34" charset="0"/>
                <a:ea typeface="Calibri" panose="020F0502020204030204" pitchFamily="34" charset="0"/>
              </a:rPr>
              <a:t>A2 L3 </a:t>
            </a:r>
            <a:r>
              <a:rPr lang="it-IT" sz="2800" dirty="0">
                <a:effectLst/>
                <a:latin typeface="Calibri" panose="020F0502020204030204" pitchFamily="34" charset="0"/>
                <a:ea typeface="Calibri" panose="020F0502020204030204" pitchFamily="34" charset="0"/>
              </a:rPr>
              <a:t>Animazione Sociale ‐ Dai bisogni individuali  alle proposte collettive</a:t>
            </a:r>
            <a:endParaRPr lang="it-IT" sz="2800" dirty="0"/>
          </a:p>
        </p:txBody>
      </p:sp>
      <p:pic>
        <p:nvPicPr>
          <p:cNvPr id="6146" name="Picture 2" descr="Alberto Bertolotti - Reggio Emilia - Arte contemporanea">
            <a:extLst>
              <a:ext uri="{FF2B5EF4-FFF2-40B4-BE49-F238E27FC236}">
                <a16:creationId xmlns:a16="http://schemas.microsoft.com/office/drawing/2014/main" id="{E15BB7CF-B264-090E-AB74-2CE85734477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439" r="9565" b="-1"/>
          <a:stretch/>
        </p:blipFill>
        <p:spPr bwMode="auto">
          <a:xfrm>
            <a:off x="0" y="0"/>
            <a:ext cx="4052522" cy="6858000"/>
          </a:xfrm>
          <a:custGeom>
            <a:avLst/>
            <a:gdLst/>
            <a:ahLst/>
            <a:cxnLst/>
            <a:rect l="l" t="t" r="r" b="b"/>
            <a:pathLst>
              <a:path w="4052542" h="6858000">
                <a:moveTo>
                  <a:pt x="0" y="0"/>
                </a:moveTo>
                <a:lnTo>
                  <a:pt x="4020923" y="0"/>
                </a:lnTo>
                <a:lnTo>
                  <a:pt x="4022656" y="14697"/>
                </a:lnTo>
                <a:cubicBezTo>
                  <a:pt x="4037606" y="98462"/>
                  <a:pt x="4035072" y="183369"/>
                  <a:pt x="4039126" y="267642"/>
                </a:cubicBezTo>
                <a:cubicBezTo>
                  <a:pt x="4043941" y="370699"/>
                  <a:pt x="4037860" y="474136"/>
                  <a:pt x="4035579" y="577446"/>
                </a:cubicBezTo>
                <a:cubicBezTo>
                  <a:pt x="4033805" y="665399"/>
                  <a:pt x="4025063" y="753226"/>
                  <a:pt x="4027724" y="841306"/>
                </a:cubicBezTo>
                <a:cubicBezTo>
                  <a:pt x="4027914" y="844352"/>
                  <a:pt x="4027914" y="847398"/>
                  <a:pt x="4027724" y="850444"/>
                </a:cubicBezTo>
                <a:cubicBezTo>
                  <a:pt x="4019615" y="947281"/>
                  <a:pt x="4019615" y="1044626"/>
                  <a:pt x="4027724" y="1141464"/>
                </a:cubicBezTo>
                <a:cubicBezTo>
                  <a:pt x="4030296" y="1181772"/>
                  <a:pt x="4029574" y="1222221"/>
                  <a:pt x="4025570" y="1262415"/>
                </a:cubicBezTo>
                <a:cubicBezTo>
                  <a:pt x="4021769" y="1313563"/>
                  <a:pt x="4009606" y="1365472"/>
                  <a:pt x="4018348" y="1416238"/>
                </a:cubicBezTo>
                <a:cubicBezTo>
                  <a:pt x="4024037" y="1458058"/>
                  <a:pt x="4027166" y="1500194"/>
                  <a:pt x="4027724" y="1542394"/>
                </a:cubicBezTo>
                <a:cubicBezTo>
                  <a:pt x="4032158" y="1636820"/>
                  <a:pt x="4027977" y="1731753"/>
                  <a:pt x="4026330" y="1826433"/>
                </a:cubicBezTo>
                <a:cubicBezTo>
                  <a:pt x="4024556" y="1936724"/>
                  <a:pt x="4027344" y="2047015"/>
                  <a:pt x="4018475" y="2157432"/>
                </a:cubicBezTo>
                <a:cubicBezTo>
                  <a:pt x="4013597" y="2246629"/>
                  <a:pt x="4013597" y="2336029"/>
                  <a:pt x="4018475" y="2425226"/>
                </a:cubicBezTo>
                <a:cubicBezTo>
                  <a:pt x="4020882" y="2506961"/>
                  <a:pt x="4033172" y="2587934"/>
                  <a:pt x="4031145" y="2670557"/>
                </a:cubicBezTo>
                <a:cubicBezTo>
                  <a:pt x="4028737" y="2766886"/>
                  <a:pt x="4017335" y="2862962"/>
                  <a:pt x="4020882" y="2959546"/>
                </a:cubicBezTo>
                <a:cubicBezTo>
                  <a:pt x="4022529" y="3005617"/>
                  <a:pt x="4022656" y="3051688"/>
                  <a:pt x="4023543" y="3097758"/>
                </a:cubicBezTo>
                <a:cubicBezTo>
                  <a:pt x="4024683" y="3153221"/>
                  <a:pt x="4034692" y="3208556"/>
                  <a:pt x="4029117" y="3263892"/>
                </a:cubicBezTo>
                <a:cubicBezTo>
                  <a:pt x="4019869" y="3356161"/>
                  <a:pt x="3995923" y="3446906"/>
                  <a:pt x="4010873" y="3541459"/>
                </a:cubicBezTo>
                <a:cubicBezTo>
                  <a:pt x="4019108" y="3593495"/>
                  <a:pt x="4028357" y="3645658"/>
                  <a:pt x="4033172" y="3698201"/>
                </a:cubicBezTo>
                <a:cubicBezTo>
                  <a:pt x="4037353" y="3745160"/>
                  <a:pt x="4047868" y="3792881"/>
                  <a:pt x="4039886" y="3839586"/>
                </a:cubicBezTo>
                <a:cubicBezTo>
                  <a:pt x="4033045" y="3879565"/>
                  <a:pt x="4036592" y="3919544"/>
                  <a:pt x="4031271" y="3959523"/>
                </a:cubicBezTo>
                <a:cubicBezTo>
                  <a:pt x="4024303" y="4011939"/>
                  <a:pt x="4020629" y="4065244"/>
                  <a:pt x="4015308" y="4118042"/>
                </a:cubicBezTo>
                <a:cubicBezTo>
                  <a:pt x="4010620" y="4165889"/>
                  <a:pt x="4006946" y="4213610"/>
                  <a:pt x="4019615" y="4258539"/>
                </a:cubicBezTo>
                <a:cubicBezTo>
                  <a:pt x="4050656" y="4371622"/>
                  <a:pt x="4033679" y="4484070"/>
                  <a:pt x="4022023" y="4596391"/>
                </a:cubicBezTo>
                <a:cubicBezTo>
                  <a:pt x="4016321" y="4650965"/>
                  <a:pt x="4007959" y="4708712"/>
                  <a:pt x="4020629" y="4758718"/>
                </a:cubicBezTo>
                <a:cubicBezTo>
                  <a:pt x="4043941" y="4847432"/>
                  <a:pt x="4025697" y="4931705"/>
                  <a:pt x="4015561" y="5016866"/>
                </a:cubicBezTo>
                <a:cubicBezTo>
                  <a:pt x="4003335" y="5100174"/>
                  <a:pt x="4005096" y="5184929"/>
                  <a:pt x="4020756" y="5267654"/>
                </a:cubicBezTo>
                <a:cubicBezTo>
                  <a:pt x="4033172" y="5326035"/>
                  <a:pt x="4033172" y="5385432"/>
                  <a:pt x="4034692" y="5444194"/>
                </a:cubicBezTo>
                <a:cubicBezTo>
                  <a:pt x="4035579" y="5481001"/>
                  <a:pt x="4022023" y="5518441"/>
                  <a:pt x="4013027" y="5555120"/>
                </a:cubicBezTo>
                <a:cubicBezTo>
                  <a:pt x="3996937" y="5621371"/>
                  <a:pt x="3991109" y="5688636"/>
                  <a:pt x="4013027" y="5753237"/>
                </a:cubicBezTo>
                <a:cubicBezTo>
                  <a:pt x="4043561" y="5842713"/>
                  <a:pt x="4061045" y="5932189"/>
                  <a:pt x="4048375" y="6026870"/>
                </a:cubicBezTo>
                <a:cubicBezTo>
                  <a:pt x="4041027" y="6085251"/>
                  <a:pt x="4039380" y="6144902"/>
                  <a:pt x="4028357" y="6202522"/>
                </a:cubicBezTo>
                <a:cubicBezTo>
                  <a:pt x="4010240" y="6298091"/>
                  <a:pt x="4016701" y="6393024"/>
                  <a:pt x="4031145" y="6487196"/>
                </a:cubicBezTo>
                <a:cubicBezTo>
                  <a:pt x="4041293" y="6565885"/>
                  <a:pt x="4042395" y="6645474"/>
                  <a:pt x="4034439" y="6724403"/>
                </a:cubicBezTo>
                <a:lnTo>
                  <a:pt x="4025206"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3" name="Segnaposto contenuto 2">
            <a:extLst>
              <a:ext uri="{FF2B5EF4-FFF2-40B4-BE49-F238E27FC236}">
                <a16:creationId xmlns:a16="http://schemas.microsoft.com/office/drawing/2014/main" id="{8820172E-5E7A-8724-35DB-B8F9712AA06A}"/>
              </a:ext>
            </a:extLst>
          </p:cNvPr>
          <p:cNvSpPr>
            <a:spLocks noGrp="1"/>
          </p:cNvSpPr>
          <p:nvPr>
            <p:ph idx="1"/>
          </p:nvPr>
        </p:nvSpPr>
        <p:spPr>
          <a:xfrm>
            <a:off x="4581578" y="1903909"/>
            <a:ext cx="7250757" cy="4774478"/>
          </a:xfrm>
        </p:spPr>
        <p:txBody>
          <a:bodyPr>
            <a:noAutofit/>
          </a:bodyPr>
          <a:lstStyle/>
          <a:p>
            <a:pPr marL="0" indent="0">
              <a:buNone/>
            </a:pPr>
            <a:r>
              <a:rPr lang="it-IT" sz="2400" kern="100" dirty="0">
                <a:effectLst/>
                <a:latin typeface="Calibri" panose="020F0502020204030204" pitchFamily="34" charset="0"/>
                <a:ea typeface="Calibri" panose="020F0502020204030204" pitchFamily="34" charset="0"/>
                <a:cs typeface="Times New Roman" panose="02020603050405020304" pitchFamily="18" charset="0"/>
              </a:rPr>
              <a:t>L’animazione sociale sviluppa capacità e competenze degli operatori e dirigenti del Terzo settore per la costruzione di politiche pubbliche partecipate. Tenendo conto del contesto sociale e culturale, delle risorse disponibili (tempo, spazi, economie, saperi), del dialogo e della condivisione di obiettivi e interventi con soggetti sociali ed istituzionali diversi.  </a:t>
            </a:r>
            <a:br>
              <a:rPr lang="it-IT" sz="2400" kern="100" dirty="0">
                <a:effectLst/>
                <a:latin typeface="Calibri" panose="020F0502020204030204" pitchFamily="34" charset="0"/>
                <a:ea typeface="Calibri" panose="020F0502020204030204" pitchFamily="34" charset="0"/>
                <a:cs typeface="Times New Roman" panose="02020603050405020304" pitchFamily="18" charset="0"/>
              </a:rPr>
            </a:br>
            <a:endParaRPr lang="it-IT"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buFont typeface="Arial" panose="020B0604020202020204" pitchFamily="34" charset="0"/>
              <a:buChar char="•"/>
              <a:tabLst>
                <a:tab pos="914400" algn="l"/>
              </a:tabLst>
            </a:pPr>
            <a:r>
              <a:rPr lang="it-IT" b="1" kern="100" dirty="0">
                <a:effectLst/>
                <a:latin typeface="Calibri" panose="020F0502020204030204" pitchFamily="34" charset="0"/>
                <a:ea typeface="Calibri" panose="020F0502020204030204" pitchFamily="34" charset="0"/>
                <a:cs typeface="Times New Roman" panose="02020603050405020304" pitchFamily="18" charset="0"/>
              </a:rPr>
              <a:t>15 partecipanti – reti socie FTS o CSV </a:t>
            </a:r>
            <a:endParaRPr lang="it-IT"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buFont typeface="Arial" panose="020B0604020202020204" pitchFamily="34" charset="0"/>
              <a:buChar char="•"/>
              <a:tabLst>
                <a:tab pos="914400" algn="l"/>
              </a:tabLst>
            </a:pPr>
            <a:r>
              <a:rPr lang="it-IT" b="1" kern="100" dirty="0">
                <a:effectLst/>
                <a:latin typeface="Calibri" panose="020F0502020204030204" pitchFamily="34" charset="0"/>
                <a:ea typeface="Calibri" panose="020F0502020204030204" pitchFamily="34" charset="0"/>
                <a:cs typeface="Times New Roman" panose="02020603050405020304" pitchFamily="18" charset="0"/>
              </a:rPr>
              <a:t>Formazione in presenza 3 incontri di tre giornate </a:t>
            </a:r>
            <a:endParaRPr lang="it-IT"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sz="2400" dirty="0">
              <a:latin typeface="Calibri" panose="020F0502020204030204" pitchFamily="34" charset="0"/>
              <a:cs typeface="Calibri" panose="020F0502020204030204" pitchFamily="34" charset="0"/>
            </a:endParaRPr>
          </a:p>
        </p:txBody>
      </p:sp>
      <p:pic>
        <p:nvPicPr>
          <p:cNvPr id="6" name="Immagine 5">
            <a:extLst>
              <a:ext uri="{FF2B5EF4-FFF2-40B4-BE49-F238E27FC236}">
                <a16:creationId xmlns:a16="http://schemas.microsoft.com/office/drawing/2014/main" id="{0C0572BD-8C1C-370A-9DCE-A005368E6D6F}"/>
              </a:ext>
            </a:extLst>
          </p:cNvPr>
          <p:cNvPicPr>
            <a:picLocks noChangeAspect="1"/>
          </p:cNvPicPr>
          <p:nvPr/>
        </p:nvPicPr>
        <p:blipFill>
          <a:blip r:embed="rId3"/>
          <a:stretch>
            <a:fillRect/>
          </a:stretch>
        </p:blipFill>
        <p:spPr>
          <a:xfrm>
            <a:off x="11342914" y="179613"/>
            <a:ext cx="718457" cy="718457"/>
          </a:xfrm>
          <a:prstGeom prst="rect">
            <a:avLst/>
          </a:prstGeom>
        </p:spPr>
      </p:pic>
    </p:spTree>
    <p:extLst>
      <p:ext uri="{BB962C8B-B14F-4D97-AF65-F5344CB8AC3E}">
        <p14:creationId xmlns:p14="http://schemas.microsoft.com/office/powerpoint/2010/main" val="17058658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D34FD64-12E5-7BE9-D8B1-BEF8D5ED0806}"/>
              </a:ext>
            </a:extLst>
          </p:cNvPr>
          <p:cNvSpPr>
            <a:spLocks noGrp="1"/>
          </p:cNvSpPr>
          <p:nvPr>
            <p:ph type="title"/>
          </p:nvPr>
        </p:nvSpPr>
        <p:spPr>
          <a:xfrm>
            <a:off x="598202" y="65944"/>
            <a:ext cx="11018520" cy="832126"/>
          </a:xfrm>
        </p:spPr>
        <p:txBody>
          <a:bodyPr anchor="b">
            <a:normAutofit/>
          </a:bodyPr>
          <a:lstStyle/>
          <a:p>
            <a:pPr marL="6350" marR="2047875" indent="-6350" algn="ctr">
              <a:spcAft>
                <a:spcPts val="440"/>
              </a:spcAft>
            </a:pPr>
            <a:r>
              <a:rPr lang="it-IT" sz="3000" b="1" dirty="0">
                <a:latin typeface="Calibri" panose="020F0502020204030204" pitchFamily="34" charset="0"/>
                <a:cs typeface="Calibri" panose="020F0502020204030204" pitchFamily="34" charset="0"/>
              </a:rPr>
              <a:t>A3L1</a:t>
            </a:r>
            <a:r>
              <a:rPr lang="it-IT" sz="3000" dirty="0">
                <a:latin typeface="Calibri" panose="020F0502020204030204" pitchFamily="34" charset="0"/>
                <a:cs typeface="Calibri" panose="020F0502020204030204" pitchFamily="34" charset="0"/>
              </a:rPr>
              <a:t> </a:t>
            </a:r>
            <a:r>
              <a:rPr lang="it-IT" sz="3000" kern="100" dirty="0">
                <a:effectLst/>
                <a:latin typeface="Calibri" panose="020F0502020204030204" pitchFamily="34" charset="0"/>
                <a:ea typeface="Calibri" panose="020F0502020204030204" pitchFamily="34" charset="0"/>
                <a:cs typeface="Calibri" panose="020F0502020204030204" pitchFamily="34" charset="0"/>
              </a:rPr>
              <a:t>Sviluppare le Reti per rafforzare la Comunità</a:t>
            </a:r>
            <a:endParaRPr lang="it-IT" sz="3000" dirty="0">
              <a:latin typeface="Calibri" panose="020F0502020204030204" pitchFamily="34" charset="0"/>
              <a:cs typeface="Calibri" panose="020F0502020204030204" pitchFamily="34" charset="0"/>
            </a:endParaRPr>
          </a:p>
        </p:txBody>
      </p:sp>
      <p:sp>
        <p:nvSpPr>
          <p:cNvPr id="3" name="Segnaposto contenuto 2">
            <a:extLst>
              <a:ext uri="{FF2B5EF4-FFF2-40B4-BE49-F238E27FC236}">
                <a16:creationId xmlns:a16="http://schemas.microsoft.com/office/drawing/2014/main" id="{5F20347A-1659-BB86-FAB0-6F964EB1D6EA}"/>
              </a:ext>
            </a:extLst>
          </p:cNvPr>
          <p:cNvSpPr>
            <a:spLocks noGrp="1"/>
          </p:cNvSpPr>
          <p:nvPr>
            <p:ph idx="1"/>
          </p:nvPr>
        </p:nvSpPr>
        <p:spPr>
          <a:xfrm>
            <a:off x="598202" y="1196484"/>
            <a:ext cx="7636035" cy="4940096"/>
          </a:xfrm>
        </p:spPr>
        <p:txBody>
          <a:bodyPr anchor="t">
            <a:noAutofit/>
          </a:bodyPr>
          <a:lstStyle/>
          <a:p>
            <a:pPr marL="0" marR="29210" indent="0">
              <a:spcAft>
                <a:spcPts val="20"/>
              </a:spcAft>
              <a:buNone/>
            </a:pPr>
            <a:r>
              <a:rPr lang="it-IT" sz="2400" kern="100" dirty="0">
                <a:effectLst/>
                <a:latin typeface="Calibri" panose="020F0502020204030204" pitchFamily="34" charset="0"/>
                <a:ea typeface="Calibri" panose="020F0502020204030204" pitchFamily="34" charset="0"/>
                <a:cs typeface="Calibri" panose="020F0502020204030204" pitchFamily="34" charset="0"/>
              </a:rPr>
              <a:t>Per l’anno 2024 l’azione formativa che mette al centro le comunità territoriali pone attenzione a tre processi e tematiche rilevanti per il rafforzamento della coesione sociale e lo sviluppo del capitale umano nelle regioni del Sud: </a:t>
            </a:r>
          </a:p>
          <a:p>
            <a:pPr marR="29210">
              <a:spcBef>
                <a:spcPts val="0"/>
              </a:spcBef>
              <a:spcAft>
                <a:spcPts val="20"/>
              </a:spcAft>
            </a:pPr>
            <a:r>
              <a:rPr lang="it-IT" sz="2400" kern="100" dirty="0">
                <a:effectLst/>
                <a:latin typeface="Calibri" panose="020F0502020204030204" pitchFamily="34" charset="0"/>
                <a:ea typeface="Calibri" panose="020F0502020204030204" pitchFamily="34" charset="0"/>
                <a:cs typeface="Calibri" panose="020F0502020204030204" pitchFamily="34" charset="0"/>
              </a:rPr>
              <a:t>il processo di costruzione di reti</a:t>
            </a:r>
          </a:p>
          <a:p>
            <a:pPr marR="29210">
              <a:spcBef>
                <a:spcPts val="0"/>
              </a:spcBef>
              <a:spcAft>
                <a:spcPts val="20"/>
              </a:spcAft>
            </a:pPr>
            <a:r>
              <a:rPr lang="it-IT" sz="2400" kern="100" dirty="0">
                <a:effectLst/>
                <a:latin typeface="Calibri" panose="020F0502020204030204" pitchFamily="34" charset="0"/>
                <a:ea typeface="Calibri" panose="020F0502020204030204" pitchFamily="34" charset="0"/>
                <a:cs typeface="Calibri" panose="020F0502020204030204" pitchFamily="34" charset="0"/>
              </a:rPr>
              <a:t> i processi di partecipazione democratica interna ed esterna ad organizzazioni e reti</a:t>
            </a:r>
          </a:p>
          <a:p>
            <a:pPr marR="29210">
              <a:spcBef>
                <a:spcPts val="0"/>
              </a:spcBef>
              <a:spcAft>
                <a:spcPts val="20"/>
              </a:spcAft>
            </a:pPr>
            <a:r>
              <a:rPr lang="it-IT" sz="2400" kern="100" dirty="0">
                <a:effectLst/>
                <a:latin typeface="Calibri" panose="020F0502020204030204" pitchFamily="34" charset="0"/>
                <a:ea typeface="Calibri" panose="020F0502020204030204" pitchFamily="34" charset="0"/>
                <a:cs typeface="Calibri" panose="020F0502020204030204" pitchFamily="34" charset="0"/>
              </a:rPr>
              <a:t> i processi di coesione sociale e sviluppo culturale. </a:t>
            </a:r>
          </a:p>
          <a:p>
            <a:pPr marL="0" marR="29210" indent="0">
              <a:spcAft>
                <a:spcPts val="20"/>
              </a:spcAft>
              <a:buNone/>
            </a:pPr>
            <a:r>
              <a:rPr lang="it-IT" sz="2400" kern="100" dirty="0">
                <a:effectLst/>
                <a:latin typeface="Calibri" panose="020F0502020204030204" pitchFamily="34" charset="0"/>
                <a:ea typeface="Calibri" panose="020F0502020204030204" pitchFamily="34" charset="0"/>
                <a:cs typeface="Calibri" panose="020F0502020204030204" pitchFamily="34" charset="0"/>
              </a:rPr>
              <a:t>I processi, interconnessi tra loro, sono portati avanti parallelamente e prevedono momenti di scambio e approfondimento comune  </a:t>
            </a:r>
          </a:p>
          <a:p>
            <a:pPr lvl="1"/>
            <a:r>
              <a:rPr lang="it-IT" b="1" dirty="0">
                <a:latin typeface="Calibri" panose="020F0502020204030204" pitchFamily="34" charset="0"/>
                <a:cs typeface="Calibri" panose="020F0502020204030204" pitchFamily="34" charset="0"/>
              </a:rPr>
              <a:t>60 partecipanti – reti socie FTS o CSV </a:t>
            </a:r>
          </a:p>
          <a:p>
            <a:pPr lvl="1"/>
            <a:r>
              <a:rPr lang="it-IT" b="1" dirty="0">
                <a:latin typeface="Calibri" panose="020F0502020204030204" pitchFamily="34" charset="0"/>
                <a:cs typeface="Calibri" panose="020F0502020204030204" pitchFamily="34" charset="0"/>
              </a:rPr>
              <a:t>Formazione in presenza 2 incontri di tre giornate   </a:t>
            </a:r>
          </a:p>
          <a:p>
            <a:endParaRPr lang="it-IT" sz="1900" dirty="0"/>
          </a:p>
        </p:txBody>
      </p:sp>
      <p:pic>
        <p:nvPicPr>
          <p:cNvPr id="7170" name="Picture 2" descr="Come l'Arte di Strada Sta Cambiando il Volto delle Nostre Città?">
            <a:extLst>
              <a:ext uri="{FF2B5EF4-FFF2-40B4-BE49-F238E27FC236}">
                <a16:creationId xmlns:a16="http://schemas.microsoft.com/office/drawing/2014/main" id="{A296DBC0-1E53-6676-D6D7-FEB5346CC47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1182" r="23751" b="-1"/>
          <a:stretch/>
        </p:blipFill>
        <p:spPr bwMode="auto">
          <a:xfrm>
            <a:off x="8083296" y="1585794"/>
            <a:ext cx="3809109" cy="3959352"/>
          </a:xfrm>
          <a:prstGeom prst="rect">
            <a:avLst/>
          </a:prstGeom>
          <a:noFill/>
          <a:extLst>
            <a:ext uri="{909E8E84-426E-40DD-AFC4-6F175D3DCCD1}">
              <a14:hiddenFill xmlns:a14="http://schemas.microsoft.com/office/drawing/2010/main">
                <a:solidFill>
                  <a:srgbClr val="FFFFFF"/>
                </a:solidFill>
              </a14:hiddenFill>
            </a:ext>
          </a:extLst>
        </p:spPr>
      </p:pic>
      <p:pic>
        <p:nvPicPr>
          <p:cNvPr id="5" name="Immagine 4">
            <a:extLst>
              <a:ext uri="{FF2B5EF4-FFF2-40B4-BE49-F238E27FC236}">
                <a16:creationId xmlns:a16="http://schemas.microsoft.com/office/drawing/2014/main" id="{007AC244-CECC-0A9A-EE12-4F764C5DD2C3}"/>
              </a:ext>
            </a:extLst>
          </p:cNvPr>
          <p:cNvPicPr>
            <a:picLocks noChangeAspect="1"/>
          </p:cNvPicPr>
          <p:nvPr/>
        </p:nvPicPr>
        <p:blipFill>
          <a:blip r:embed="rId3"/>
          <a:stretch>
            <a:fillRect/>
          </a:stretch>
        </p:blipFill>
        <p:spPr>
          <a:xfrm>
            <a:off x="11342914" y="179613"/>
            <a:ext cx="718457" cy="718457"/>
          </a:xfrm>
          <a:prstGeom prst="rect">
            <a:avLst/>
          </a:prstGeom>
        </p:spPr>
      </p:pic>
    </p:spTree>
    <p:extLst>
      <p:ext uri="{BB962C8B-B14F-4D97-AF65-F5344CB8AC3E}">
        <p14:creationId xmlns:p14="http://schemas.microsoft.com/office/powerpoint/2010/main" val="17613455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F7EBAE4-9945-4473-9E34-B2C66EA0F03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olo 1">
            <a:extLst>
              <a:ext uri="{FF2B5EF4-FFF2-40B4-BE49-F238E27FC236}">
                <a16:creationId xmlns:a16="http://schemas.microsoft.com/office/drawing/2014/main" id="{6D34FD64-12E5-7BE9-D8B1-BEF8D5ED0806}"/>
              </a:ext>
            </a:extLst>
          </p:cNvPr>
          <p:cNvSpPr>
            <a:spLocks noGrp="1"/>
          </p:cNvSpPr>
          <p:nvPr>
            <p:ph type="title"/>
          </p:nvPr>
        </p:nvSpPr>
        <p:spPr>
          <a:xfrm>
            <a:off x="838200" y="365125"/>
            <a:ext cx="5393361" cy="1325563"/>
          </a:xfrm>
        </p:spPr>
        <p:txBody>
          <a:bodyPr>
            <a:normAutofit/>
          </a:bodyPr>
          <a:lstStyle/>
          <a:p>
            <a:pPr marL="6350" marR="2047875" indent="-6350">
              <a:spcAft>
                <a:spcPts val="440"/>
              </a:spcAft>
            </a:pPr>
            <a:r>
              <a:rPr lang="it-IT" b="1">
                <a:latin typeface="Calibri" panose="020F0502020204030204" pitchFamily="34" charset="0"/>
                <a:cs typeface="Calibri" panose="020F0502020204030204" pitchFamily="34" charset="0"/>
              </a:rPr>
              <a:t>A3L1</a:t>
            </a:r>
            <a:r>
              <a:rPr lang="it-IT">
                <a:latin typeface="Calibri" panose="020F0502020204030204" pitchFamily="34" charset="0"/>
                <a:cs typeface="Calibri" panose="020F0502020204030204" pitchFamily="34" charset="0"/>
              </a:rPr>
              <a:t> </a:t>
            </a:r>
            <a:r>
              <a:rPr lang="it-IT" kern="100">
                <a:effectLst/>
                <a:latin typeface="Calibri" panose="020F0502020204030204" pitchFamily="34" charset="0"/>
                <a:ea typeface="Calibri" panose="020F0502020204030204" pitchFamily="34" charset="0"/>
                <a:cs typeface="Calibri" panose="020F0502020204030204" pitchFamily="34" charset="0"/>
              </a:rPr>
              <a:t>Linea del tempo</a:t>
            </a:r>
            <a:endParaRPr lang="it-IT">
              <a:latin typeface="Calibri" panose="020F0502020204030204" pitchFamily="34" charset="0"/>
              <a:cs typeface="Calibri" panose="020F0502020204030204" pitchFamily="34" charset="0"/>
            </a:endParaRPr>
          </a:p>
        </p:txBody>
      </p:sp>
      <p:sp>
        <p:nvSpPr>
          <p:cNvPr id="3" name="Segnaposto contenuto 2">
            <a:extLst>
              <a:ext uri="{FF2B5EF4-FFF2-40B4-BE49-F238E27FC236}">
                <a16:creationId xmlns:a16="http://schemas.microsoft.com/office/drawing/2014/main" id="{5F20347A-1659-BB86-FAB0-6F964EB1D6EA}"/>
              </a:ext>
            </a:extLst>
          </p:cNvPr>
          <p:cNvSpPr>
            <a:spLocks noGrp="1"/>
          </p:cNvSpPr>
          <p:nvPr>
            <p:ph idx="1"/>
          </p:nvPr>
        </p:nvSpPr>
        <p:spPr>
          <a:xfrm>
            <a:off x="838200" y="1825625"/>
            <a:ext cx="5393361" cy="4351338"/>
          </a:xfrm>
        </p:spPr>
        <p:txBody>
          <a:bodyPr>
            <a:normAutofit fontScale="92500"/>
          </a:bodyPr>
          <a:lstStyle/>
          <a:p>
            <a:pPr marL="0" indent="0">
              <a:buNone/>
            </a:pPr>
            <a:r>
              <a:rPr lang="it-IT" sz="1500" b="1" dirty="0"/>
              <a:t>Aprile 2024 </a:t>
            </a:r>
            <a:r>
              <a:rPr lang="it-IT" sz="1500" dirty="0"/>
              <a:t>– Incontri regionali per la co-costruzione del processo formativo con coordinamenti Forum, dirigenti delle reti aderenti ai Forum, organizzazioni rilevanti non aderenti</a:t>
            </a:r>
          </a:p>
          <a:p>
            <a:pPr marL="0" indent="0">
              <a:buNone/>
            </a:pPr>
            <a:endParaRPr lang="it-IT" sz="1500" dirty="0"/>
          </a:p>
          <a:p>
            <a:pPr marL="0" indent="0">
              <a:buNone/>
            </a:pPr>
            <a:r>
              <a:rPr lang="it-IT" sz="1500" b="1" dirty="0"/>
              <a:t>Maggio/giugno 2024 </a:t>
            </a:r>
            <a:r>
              <a:rPr lang="it-IT" sz="1500" dirty="0"/>
              <a:t>– Incontri formativi on line regionali/interregionali per il primo approfondimento dei temi del processo formativo</a:t>
            </a:r>
          </a:p>
          <a:p>
            <a:pPr marL="0" indent="0">
              <a:buNone/>
            </a:pPr>
            <a:endParaRPr lang="it-IT" sz="1500" dirty="0"/>
          </a:p>
          <a:p>
            <a:pPr marL="0" indent="0">
              <a:buNone/>
            </a:pPr>
            <a:r>
              <a:rPr lang="it-IT" sz="1500" b="1" dirty="0"/>
              <a:t>Settembre 2024 </a:t>
            </a:r>
            <a:r>
              <a:rPr lang="it-IT" sz="1500" dirty="0"/>
              <a:t>– Primo incontro interregionale per il secondo approfondimento dei temi del processo formativo e per il consolidamento delle reti</a:t>
            </a:r>
          </a:p>
          <a:p>
            <a:pPr marL="0" indent="0">
              <a:buNone/>
            </a:pPr>
            <a:endParaRPr lang="it-IT" sz="1500" dirty="0"/>
          </a:p>
          <a:p>
            <a:pPr marL="0" indent="0">
              <a:buNone/>
            </a:pPr>
            <a:r>
              <a:rPr lang="it-IT" sz="1500" b="1" dirty="0"/>
              <a:t>Novembre 2024 </a:t>
            </a:r>
            <a:r>
              <a:rPr lang="it-IT" sz="1500" dirty="0"/>
              <a:t>– Secondo incontro interregionale per la conclusione del processo formativo per il consolidamento delle reti</a:t>
            </a:r>
          </a:p>
        </p:txBody>
      </p:sp>
      <p:pic>
        <p:nvPicPr>
          <p:cNvPr id="4" name="Immagine 3">
            <a:extLst>
              <a:ext uri="{FF2B5EF4-FFF2-40B4-BE49-F238E27FC236}">
                <a16:creationId xmlns:a16="http://schemas.microsoft.com/office/drawing/2014/main" id="{5EDA63D8-4743-95FA-6319-C2E7B2ACA615}"/>
              </a:ext>
            </a:extLst>
          </p:cNvPr>
          <p:cNvPicPr>
            <a:picLocks noChangeAspect="1"/>
          </p:cNvPicPr>
          <p:nvPr/>
        </p:nvPicPr>
        <p:blipFill rotWithShape="1">
          <a:blip r:embed="rId2"/>
          <a:srcRect l="9004" r="8246"/>
          <a:stretch/>
        </p:blipFill>
        <p:spPr>
          <a:xfrm>
            <a:off x="6374920" y="758514"/>
            <a:ext cx="5122238" cy="5122238"/>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p:spPr>
      </p:pic>
      <p:sp>
        <p:nvSpPr>
          <p:cNvPr id="12" name="!!Arc">
            <a:extLst>
              <a:ext uri="{FF2B5EF4-FFF2-40B4-BE49-F238E27FC236}">
                <a16:creationId xmlns:a16="http://schemas.microsoft.com/office/drawing/2014/main" id="{70BEB1E7-2F88-40BC-B73D-42E5B6F80BF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189197" flipV="1">
            <a:off x="6261882" y="687822"/>
            <a:ext cx="5471147" cy="5471147"/>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4" name="!!Oval">
            <a:extLst>
              <a:ext uri="{FF2B5EF4-FFF2-40B4-BE49-F238E27FC236}">
                <a16:creationId xmlns:a16="http://schemas.microsoft.com/office/drawing/2014/main" id="{A7B99495-F43F-4D80-A44F-2CB4764EB90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48561" y="921125"/>
            <a:ext cx="791021" cy="76956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5" name="Immagine 4">
            <a:extLst>
              <a:ext uri="{FF2B5EF4-FFF2-40B4-BE49-F238E27FC236}">
                <a16:creationId xmlns:a16="http://schemas.microsoft.com/office/drawing/2014/main" id="{007AC244-CECC-0A9A-EE12-4F764C5DD2C3}"/>
              </a:ext>
            </a:extLst>
          </p:cNvPr>
          <p:cNvPicPr>
            <a:picLocks noChangeAspect="1"/>
          </p:cNvPicPr>
          <p:nvPr/>
        </p:nvPicPr>
        <p:blipFill>
          <a:blip r:embed="rId3"/>
          <a:stretch>
            <a:fillRect/>
          </a:stretch>
        </p:blipFill>
        <p:spPr>
          <a:xfrm>
            <a:off x="11342914" y="179613"/>
            <a:ext cx="718457" cy="718457"/>
          </a:xfrm>
          <a:prstGeom prst="rect">
            <a:avLst/>
          </a:prstGeom>
        </p:spPr>
      </p:pic>
    </p:spTree>
    <p:extLst>
      <p:ext uri="{BB962C8B-B14F-4D97-AF65-F5344CB8AC3E}">
        <p14:creationId xmlns:p14="http://schemas.microsoft.com/office/powerpoint/2010/main" val="8781130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71D7279-B697-8E10-B278-47E0C3BE0EC1}"/>
              </a:ext>
            </a:extLst>
          </p:cNvPr>
          <p:cNvSpPr>
            <a:spLocks noGrp="1"/>
          </p:cNvSpPr>
          <p:nvPr>
            <p:ph type="title"/>
          </p:nvPr>
        </p:nvSpPr>
        <p:spPr>
          <a:xfrm>
            <a:off x="713232" y="238539"/>
            <a:ext cx="10906274" cy="1334229"/>
          </a:xfrm>
        </p:spPr>
        <p:txBody>
          <a:bodyPr anchor="b">
            <a:normAutofit/>
          </a:bodyPr>
          <a:lstStyle/>
          <a:p>
            <a:pPr marL="6350" marR="2047875" indent="-6350">
              <a:spcAft>
                <a:spcPts val="440"/>
              </a:spcAft>
            </a:pPr>
            <a:r>
              <a:rPr lang="it-IT" sz="2600" b="1" kern="100" dirty="0">
                <a:effectLst/>
                <a:latin typeface="Calibri" panose="020F0502020204030204" pitchFamily="34" charset="0"/>
                <a:ea typeface="Calibri" panose="020F0502020204030204" pitchFamily="34" charset="0"/>
              </a:rPr>
              <a:t>A4 L1</a:t>
            </a:r>
            <a:r>
              <a:rPr lang="it-IT" sz="2600" b="1" kern="100" dirty="0">
                <a:latin typeface="Calibri" panose="020F0502020204030204" pitchFamily="34" charset="0"/>
                <a:ea typeface="Calibri" panose="020F0502020204030204" pitchFamily="34" charset="0"/>
              </a:rPr>
              <a:t> </a:t>
            </a:r>
            <a:r>
              <a:rPr lang="it-IT" sz="2600" b="1" kern="100" dirty="0">
                <a:effectLst/>
                <a:latin typeface="Calibri" panose="020F0502020204030204" pitchFamily="34" charset="0"/>
                <a:ea typeface="Calibri" panose="020F0502020204030204" pitchFamily="34" charset="0"/>
              </a:rPr>
              <a:t>Formazione Certificata - </a:t>
            </a:r>
            <a:r>
              <a:rPr lang="it-IT" sz="2600" kern="100" dirty="0">
                <a:effectLst/>
                <a:latin typeface="Calibri" panose="020F0502020204030204" pitchFamily="34" charset="0"/>
                <a:ea typeface="Calibri" panose="020F0502020204030204" pitchFamily="34" charset="0"/>
              </a:rPr>
              <a:t>Tecnico delle attività di progettazione, gestione  e facilitazione di processi partecipativi</a:t>
            </a:r>
            <a:br>
              <a:rPr lang="it-IT" sz="2600" kern="100" dirty="0">
                <a:effectLst/>
                <a:latin typeface="Calibri" panose="020F0502020204030204" pitchFamily="34" charset="0"/>
                <a:ea typeface="Calibri" panose="020F0502020204030204" pitchFamily="34" charset="0"/>
              </a:rPr>
            </a:br>
            <a:endParaRPr lang="it-IT" sz="2600" dirty="0"/>
          </a:p>
        </p:txBody>
      </p:sp>
      <p:sp>
        <p:nvSpPr>
          <p:cNvPr id="3" name="Segnaposto contenuto 2">
            <a:extLst>
              <a:ext uri="{FF2B5EF4-FFF2-40B4-BE49-F238E27FC236}">
                <a16:creationId xmlns:a16="http://schemas.microsoft.com/office/drawing/2014/main" id="{5AF0BF34-11AE-5A46-9400-155DCC1E9B6C}"/>
              </a:ext>
            </a:extLst>
          </p:cNvPr>
          <p:cNvSpPr>
            <a:spLocks noGrp="1"/>
          </p:cNvSpPr>
          <p:nvPr>
            <p:ph idx="1"/>
          </p:nvPr>
        </p:nvSpPr>
        <p:spPr>
          <a:xfrm>
            <a:off x="3290549" y="1572768"/>
            <a:ext cx="8770822" cy="4375362"/>
          </a:xfrm>
        </p:spPr>
        <p:txBody>
          <a:bodyPr anchor="t">
            <a:noAutofit/>
          </a:bodyPr>
          <a:lstStyle/>
          <a:p>
            <a:pPr marL="0" marR="29210" indent="0">
              <a:spcAft>
                <a:spcPts val="590"/>
              </a:spcAft>
              <a:buNone/>
            </a:pPr>
            <a:r>
              <a:rPr lang="it-IT" sz="2600" kern="100" dirty="0">
                <a:effectLst/>
                <a:latin typeface="Calibri" panose="020F0502020204030204" pitchFamily="34" charset="0"/>
                <a:ea typeface="Calibri" panose="020F0502020204030204" pitchFamily="34" charset="0"/>
                <a:cs typeface="Calibri" panose="020F0502020204030204" pitchFamily="34" charset="0"/>
              </a:rPr>
              <a:t>La formazione sarà effettuata in collaborazione con ENAIP e avrà come obiettivo il rafforzamento delle competenze nelle comunità per la facilitazione. Si svilupperà sullo schema della figura del formatore descritta nell’Atlante Nazionale delle professioni e vedrà impegnati i partecipanti con l’obiettivo della certificazione di due aree di competenza:  gestione dell’aula e facilitazione di gruppi complessi  dedicando particolare attenzione ai profili di</a:t>
            </a:r>
            <a:r>
              <a:rPr lang="it-IT" sz="2600" b="1" kern="100" dirty="0">
                <a:effectLst/>
                <a:latin typeface="Calibri" panose="020F0502020204030204" pitchFamily="34" charset="0"/>
                <a:ea typeface="Calibri" panose="020F0502020204030204" pitchFamily="34" charset="0"/>
                <a:cs typeface="Calibri" panose="020F0502020204030204" pitchFamily="34" charset="0"/>
              </a:rPr>
              <a:t> facilitatore ambientale </a:t>
            </a:r>
            <a:r>
              <a:rPr lang="it-IT" sz="2600" kern="100" dirty="0">
                <a:effectLst/>
                <a:latin typeface="Calibri" panose="020F0502020204030204" pitchFamily="34" charset="0"/>
                <a:ea typeface="Calibri" panose="020F0502020204030204" pitchFamily="34" charset="0"/>
                <a:cs typeface="Calibri" panose="020F0502020204030204" pitchFamily="34" charset="0"/>
              </a:rPr>
              <a:t>e</a:t>
            </a:r>
            <a:r>
              <a:rPr lang="it-IT" sz="2600" b="1" kern="100" dirty="0">
                <a:effectLst/>
                <a:latin typeface="Calibri" panose="020F0502020204030204" pitchFamily="34" charset="0"/>
                <a:ea typeface="Calibri" panose="020F0502020204030204" pitchFamily="34" charset="0"/>
                <a:cs typeface="Calibri" panose="020F0502020204030204" pitchFamily="34" charset="0"/>
              </a:rPr>
              <a:t> facilitatore territoriale </a:t>
            </a:r>
            <a:endParaRPr lang="it-IT" sz="2600" kern="100" dirty="0">
              <a:effectLst/>
              <a:latin typeface="Calibri" panose="020F0502020204030204" pitchFamily="34" charset="0"/>
              <a:ea typeface="Calibri" panose="020F0502020204030204" pitchFamily="34" charset="0"/>
              <a:cs typeface="Calibri" panose="020F0502020204030204" pitchFamily="34" charset="0"/>
            </a:endParaRPr>
          </a:p>
          <a:p>
            <a:pPr lvl="1"/>
            <a:r>
              <a:rPr lang="it-IT" sz="2600" b="1" dirty="0">
                <a:latin typeface="Calibri" panose="020F0502020204030204" pitchFamily="34" charset="0"/>
                <a:cs typeface="Calibri" panose="020F0502020204030204" pitchFamily="34" charset="0"/>
              </a:rPr>
              <a:t>20 partecipanti – reti socie FTS o CSV </a:t>
            </a:r>
          </a:p>
          <a:p>
            <a:pPr lvl="1"/>
            <a:r>
              <a:rPr lang="it-IT" sz="2600" b="1" u="none" strike="noStrike" kern="100" dirty="0">
                <a:solidFill>
                  <a:srgbClr val="181717"/>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Erogazione della Formazione in presenza 40 e on line 40  </a:t>
            </a:r>
          </a:p>
        </p:txBody>
      </p:sp>
      <p:pic>
        <p:nvPicPr>
          <p:cNvPr id="9220" name="Picture 4" descr="Timbre En Caoutchouc Rouge Grunge De Qualité Premium Certifié Timbre En  Caoutchouc Rond Sur Fond Blanc Clip Art Libres De Droits, Svg, Vecteurs Et  Illustration. Image 75995658">
            <a:extLst>
              <a:ext uri="{FF2B5EF4-FFF2-40B4-BE49-F238E27FC236}">
                <a16:creationId xmlns:a16="http://schemas.microsoft.com/office/drawing/2014/main" id="{49FC68E4-470A-8780-9667-418F5A1F6AF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7438" y="2033397"/>
            <a:ext cx="2791206" cy="2791206"/>
          </a:xfrm>
          <a:prstGeom prst="rect">
            <a:avLst/>
          </a:prstGeom>
          <a:noFill/>
          <a:extLst>
            <a:ext uri="{909E8E84-426E-40DD-AFC4-6F175D3DCCD1}">
              <a14:hiddenFill xmlns:a14="http://schemas.microsoft.com/office/drawing/2010/main">
                <a:solidFill>
                  <a:srgbClr val="FFFFFF"/>
                </a:solidFill>
              </a14:hiddenFill>
            </a:ext>
          </a:extLst>
        </p:spPr>
      </p:pic>
      <p:pic>
        <p:nvPicPr>
          <p:cNvPr id="5" name="Immagine 4">
            <a:extLst>
              <a:ext uri="{FF2B5EF4-FFF2-40B4-BE49-F238E27FC236}">
                <a16:creationId xmlns:a16="http://schemas.microsoft.com/office/drawing/2014/main" id="{AA354DA0-725E-EE3D-8190-68CF58F491BE}"/>
              </a:ext>
            </a:extLst>
          </p:cNvPr>
          <p:cNvPicPr>
            <a:picLocks noChangeAspect="1"/>
          </p:cNvPicPr>
          <p:nvPr/>
        </p:nvPicPr>
        <p:blipFill>
          <a:blip r:embed="rId3"/>
          <a:stretch>
            <a:fillRect/>
          </a:stretch>
        </p:blipFill>
        <p:spPr>
          <a:xfrm>
            <a:off x="11342914" y="179613"/>
            <a:ext cx="718457" cy="718457"/>
          </a:xfrm>
          <a:prstGeom prst="rect">
            <a:avLst/>
          </a:prstGeom>
        </p:spPr>
      </p:pic>
    </p:spTree>
    <p:extLst>
      <p:ext uri="{BB962C8B-B14F-4D97-AF65-F5344CB8AC3E}">
        <p14:creationId xmlns:p14="http://schemas.microsoft.com/office/powerpoint/2010/main" val="23605478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8F97B43-45DF-F20A-84FA-F7C9316F328E}"/>
              </a:ext>
            </a:extLst>
          </p:cNvPr>
          <p:cNvSpPr>
            <a:spLocks noGrp="1"/>
          </p:cNvSpPr>
          <p:nvPr>
            <p:ph type="title"/>
          </p:nvPr>
        </p:nvSpPr>
        <p:spPr>
          <a:xfrm>
            <a:off x="713232" y="310896"/>
            <a:ext cx="11348139" cy="1096878"/>
          </a:xfrm>
        </p:spPr>
        <p:txBody>
          <a:bodyPr anchor="b">
            <a:normAutofit fontScale="90000"/>
          </a:bodyPr>
          <a:lstStyle/>
          <a:p>
            <a:pPr marL="6350" marR="2047875" indent="-6350" algn="ctr">
              <a:spcAft>
                <a:spcPts val="440"/>
              </a:spcAft>
            </a:pPr>
            <a:r>
              <a:rPr lang="it-IT" sz="3100" b="1" kern="100" dirty="0">
                <a:effectLst/>
                <a:latin typeface="Calibri" panose="020F0502020204030204" pitchFamily="34" charset="0"/>
                <a:ea typeface="Calibri" panose="020F0502020204030204" pitchFamily="34" charset="0"/>
              </a:rPr>
              <a:t>A4 L2 Formazione Certificata</a:t>
            </a:r>
            <a:r>
              <a:rPr lang="it-IT" sz="3100" kern="100" dirty="0">
                <a:effectLst/>
                <a:latin typeface="Calibri" panose="020F0502020204030204" pitchFamily="34" charset="0"/>
                <a:ea typeface="Calibri" panose="020F0502020204030204" pitchFamily="34" charset="0"/>
              </a:rPr>
              <a:t> - Tecnico esperto messa in trasparenza delle competenze </a:t>
            </a:r>
            <a:r>
              <a:rPr lang="it-IT" sz="2800" kern="100" dirty="0">
                <a:effectLst/>
                <a:latin typeface="Calibri" panose="020F0502020204030204" pitchFamily="34" charset="0"/>
                <a:ea typeface="Calibri" panose="020F0502020204030204" pitchFamily="34" charset="0"/>
              </a:rPr>
              <a:t/>
            </a:r>
            <a:br>
              <a:rPr lang="it-IT" sz="2800" kern="100" dirty="0">
                <a:effectLst/>
                <a:latin typeface="Calibri" panose="020F0502020204030204" pitchFamily="34" charset="0"/>
                <a:ea typeface="Calibri" panose="020F0502020204030204" pitchFamily="34" charset="0"/>
              </a:rPr>
            </a:br>
            <a:endParaRPr lang="it-IT" sz="2800" dirty="0"/>
          </a:p>
        </p:txBody>
      </p:sp>
      <p:pic>
        <p:nvPicPr>
          <p:cNvPr id="4" name="Picture 4" descr="Timbre En Caoutchouc Rouge Grunge De Qualité Premium Certifié Timbre En  Caoutchouc Rond Sur Fond Blanc Clip Art Libres De Droits, Svg, Vecteurs Et  Illustration. Image 75995658">
            <a:extLst>
              <a:ext uri="{FF2B5EF4-FFF2-40B4-BE49-F238E27FC236}">
                <a16:creationId xmlns:a16="http://schemas.microsoft.com/office/drawing/2014/main" id="{C32C28AC-CCB7-8D5F-181B-FF754A711BA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773" r="1969" b="1"/>
          <a:stretch/>
        </p:blipFill>
        <p:spPr bwMode="auto">
          <a:xfrm>
            <a:off x="150682" y="2249424"/>
            <a:ext cx="2655752" cy="2817508"/>
          </a:xfrm>
          <a:custGeom>
            <a:avLst/>
            <a:gdLst/>
            <a:ahLst/>
            <a:cxnLst/>
            <a:rect l="l" t="t" r="r" b="b"/>
            <a:pathLst>
              <a:path w="3807743" h="6307845">
                <a:moveTo>
                  <a:pt x="723201" y="386"/>
                </a:moveTo>
                <a:cubicBezTo>
                  <a:pt x="853884" y="-4204"/>
                  <a:pt x="1013493" y="33912"/>
                  <a:pt x="1176100" y="22622"/>
                </a:cubicBezTo>
                <a:cubicBezTo>
                  <a:pt x="1230302" y="18859"/>
                  <a:pt x="1281736" y="20622"/>
                  <a:pt x="1331852" y="24473"/>
                </a:cubicBezTo>
                <a:lnTo>
                  <a:pt x="1439547" y="34944"/>
                </a:lnTo>
                <a:lnTo>
                  <a:pt x="1484197" y="36226"/>
                </a:lnTo>
                <a:cubicBezTo>
                  <a:pt x="1535166" y="35421"/>
                  <a:pt x="1586369" y="31625"/>
                  <a:pt x="1636625" y="22622"/>
                </a:cubicBezTo>
                <a:cubicBezTo>
                  <a:pt x="1686882" y="13619"/>
                  <a:pt x="1729837" y="10653"/>
                  <a:pt x="1768740" y="10885"/>
                </a:cubicBezTo>
                <a:lnTo>
                  <a:pt x="1829538" y="15086"/>
                </a:lnTo>
                <a:lnTo>
                  <a:pt x="1869968" y="7996"/>
                </a:lnTo>
                <a:cubicBezTo>
                  <a:pt x="1953577" y="-31"/>
                  <a:pt x="2036989" y="9808"/>
                  <a:pt x="2112925" y="20118"/>
                </a:cubicBezTo>
                <a:lnTo>
                  <a:pt x="2119331" y="20977"/>
                </a:lnTo>
                <a:lnTo>
                  <a:pt x="2221855" y="13374"/>
                </a:lnTo>
                <a:cubicBezTo>
                  <a:pt x="2261207" y="12845"/>
                  <a:pt x="2298379" y="14359"/>
                  <a:pt x="2333484" y="16393"/>
                </a:cubicBezTo>
                <a:lnTo>
                  <a:pt x="2372613" y="18812"/>
                </a:lnTo>
                <a:lnTo>
                  <a:pt x="2404945" y="9387"/>
                </a:lnTo>
                <a:cubicBezTo>
                  <a:pt x="2452532" y="1754"/>
                  <a:pt x="2506192" y="9333"/>
                  <a:pt x="2561622" y="17814"/>
                </a:cubicBezTo>
                <a:lnTo>
                  <a:pt x="2583950" y="20591"/>
                </a:lnTo>
                <a:lnTo>
                  <a:pt x="2643527" y="20319"/>
                </a:lnTo>
                <a:cubicBezTo>
                  <a:pt x="2669677" y="20426"/>
                  <a:pt x="2697963" y="20717"/>
                  <a:pt x="2727392" y="21103"/>
                </a:cubicBezTo>
                <a:lnTo>
                  <a:pt x="2786908" y="21989"/>
                </a:lnTo>
                <a:lnTo>
                  <a:pt x="2846459" y="13267"/>
                </a:lnTo>
                <a:cubicBezTo>
                  <a:pt x="2896401" y="10176"/>
                  <a:pt x="2960607" y="12733"/>
                  <a:pt x="3036361" y="17072"/>
                </a:cubicBezTo>
                <a:lnTo>
                  <a:pt x="3129100" y="22671"/>
                </a:lnTo>
                <a:lnTo>
                  <a:pt x="3130653" y="22622"/>
                </a:lnTo>
                <a:cubicBezTo>
                  <a:pt x="3178874" y="19804"/>
                  <a:pt x="3260845" y="26231"/>
                  <a:pt x="3352422" y="32691"/>
                </a:cubicBezTo>
                <a:lnTo>
                  <a:pt x="3362608" y="33356"/>
                </a:lnTo>
                <a:lnTo>
                  <a:pt x="3446036" y="35579"/>
                </a:lnTo>
                <a:cubicBezTo>
                  <a:pt x="3550323" y="36566"/>
                  <a:pt x="3662083" y="33535"/>
                  <a:pt x="3778601" y="22622"/>
                </a:cubicBezTo>
                <a:cubicBezTo>
                  <a:pt x="3793981" y="243672"/>
                  <a:pt x="3764152" y="318695"/>
                  <a:pt x="3778601" y="467157"/>
                </a:cubicBezTo>
                <a:cubicBezTo>
                  <a:pt x="3790077" y="557563"/>
                  <a:pt x="3783697" y="684218"/>
                  <a:pt x="3777639" y="811856"/>
                </a:cubicBezTo>
                <a:lnTo>
                  <a:pt x="3773760" y="922625"/>
                </a:lnTo>
                <a:lnTo>
                  <a:pt x="3778601" y="974384"/>
                </a:lnTo>
                <a:cubicBezTo>
                  <a:pt x="3785784" y="1003717"/>
                  <a:pt x="3785160" y="1041120"/>
                  <a:pt x="3781239" y="1085904"/>
                </a:cubicBezTo>
                <a:lnTo>
                  <a:pt x="3776107" y="1132519"/>
                </a:lnTo>
                <a:lnTo>
                  <a:pt x="3778601" y="1162456"/>
                </a:lnTo>
                <a:cubicBezTo>
                  <a:pt x="3791360" y="1256797"/>
                  <a:pt x="3774958" y="1367020"/>
                  <a:pt x="3763568" y="1469787"/>
                </a:cubicBezTo>
                <a:lnTo>
                  <a:pt x="3758806" y="1520515"/>
                </a:lnTo>
                <a:lnTo>
                  <a:pt x="3760417" y="1549437"/>
                </a:lnTo>
                <a:cubicBezTo>
                  <a:pt x="3764298" y="1588133"/>
                  <a:pt x="3770171" y="1628243"/>
                  <a:pt x="3778601" y="1669683"/>
                </a:cubicBezTo>
                <a:cubicBezTo>
                  <a:pt x="3846039" y="2001203"/>
                  <a:pt x="3774784" y="2142285"/>
                  <a:pt x="3778601" y="2364982"/>
                </a:cubicBezTo>
                <a:lnTo>
                  <a:pt x="3776565" y="2406088"/>
                </a:lnTo>
                <a:lnTo>
                  <a:pt x="3778601" y="2427673"/>
                </a:lnTo>
                <a:cubicBezTo>
                  <a:pt x="3821357" y="2695960"/>
                  <a:pt x="3735684" y="2699438"/>
                  <a:pt x="3778601" y="2809517"/>
                </a:cubicBezTo>
                <a:cubicBezTo>
                  <a:pt x="3789330" y="2837037"/>
                  <a:pt x="3791666" y="2872927"/>
                  <a:pt x="3789892" y="2914654"/>
                </a:cubicBezTo>
                <a:lnTo>
                  <a:pt x="3784971" y="2966248"/>
                </a:lnTo>
                <a:lnTo>
                  <a:pt x="3796722" y="3024078"/>
                </a:lnTo>
                <a:cubicBezTo>
                  <a:pt x="3809238" y="3115139"/>
                  <a:pt x="3806232" y="3210898"/>
                  <a:pt x="3799338" y="3302850"/>
                </a:cubicBezTo>
                <a:lnTo>
                  <a:pt x="3787405" y="3438354"/>
                </a:lnTo>
                <a:lnTo>
                  <a:pt x="3790719" y="3460532"/>
                </a:lnTo>
                <a:cubicBezTo>
                  <a:pt x="3797323" y="3541872"/>
                  <a:pt x="3789007" y="3624193"/>
                  <a:pt x="3780361" y="3709762"/>
                </a:cubicBezTo>
                <a:lnTo>
                  <a:pt x="3780169" y="3712283"/>
                </a:lnTo>
                <a:lnTo>
                  <a:pt x="3781239" y="3768266"/>
                </a:lnTo>
                <a:cubicBezTo>
                  <a:pt x="3780994" y="3815588"/>
                  <a:pt x="3779902" y="3863939"/>
                  <a:pt x="3778794" y="3912511"/>
                </a:cubicBezTo>
                <a:lnTo>
                  <a:pt x="3776324" y="4054010"/>
                </a:lnTo>
                <a:lnTo>
                  <a:pt x="3778601" y="4074733"/>
                </a:lnTo>
                <a:cubicBezTo>
                  <a:pt x="3822365" y="4336760"/>
                  <a:pt x="3765189" y="4482586"/>
                  <a:pt x="3778601" y="4644650"/>
                </a:cubicBezTo>
                <a:cubicBezTo>
                  <a:pt x="3781954" y="4685166"/>
                  <a:pt x="3782850" y="4718916"/>
                  <a:pt x="3782504" y="4749344"/>
                </a:cubicBezTo>
                <a:lnTo>
                  <a:pt x="3780512" y="4796832"/>
                </a:lnTo>
                <a:lnTo>
                  <a:pt x="3786260" y="4877451"/>
                </a:lnTo>
                <a:cubicBezTo>
                  <a:pt x="3786165" y="4918212"/>
                  <a:pt x="3784020" y="4964155"/>
                  <a:pt x="3781623" y="5015963"/>
                </a:cubicBezTo>
                <a:lnTo>
                  <a:pt x="3779076" y="5087925"/>
                </a:lnTo>
                <a:lnTo>
                  <a:pt x="3779599" y="5155456"/>
                </a:lnTo>
                <a:lnTo>
                  <a:pt x="3775907" y="5219073"/>
                </a:lnTo>
                <a:lnTo>
                  <a:pt x="3778601" y="5402640"/>
                </a:lnTo>
                <a:cubicBezTo>
                  <a:pt x="3780494" y="5441637"/>
                  <a:pt x="3781680" y="5475146"/>
                  <a:pt x="3782335" y="5504141"/>
                </a:cubicBezTo>
                <a:lnTo>
                  <a:pt x="3782798" y="5566951"/>
                </a:lnTo>
                <a:lnTo>
                  <a:pt x="3786885" y="5599303"/>
                </a:lnTo>
                <a:cubicBezTo>
                  <a:pt x="3799534" y="5776838"/>
                  <a:pt x="3769350" y="6111156"/>
                  <a:pt x="3778601" y="6291711"/>
                </a:cubicBezTo>
                <a:cubicBezTo>
                  <a:pt x="3687392" y="6306733"/>
                  <a:pt x="3632350" y="6304889"/>
                  <a:pt x="3574752" y="6300212"/>
                </a:cubicBezTo>
                <a:lnTo>
                  <a:pt x="3545837" y="6297718"/>
                </a:lnTo>
                <a:lnTo>
                  <a:pt x="3527963" y="6296834"/>
                </a:lnTo>
                <a:cubicBezTo>
                  <a:pt x="3482151" y="6294419"/>
                  <a:pt x="3430025" y="6291672"/>
                  <a:pt x="3355561" y="6291711"/>
                </a:cubicBezTo>
                <a:cubicBezTo>
                  <a:pt x="3304843" y="6293555"/>
                  <a:pt x="3262749" y="6292377"/>
                  <a:pt x="3225711" y="6290098"/>
                </a:cubicBezTo>
                <a:lnTo>
                  <a:pt x="3218247" y="6289525"/>
                </a:lnTo>
                <a:lnTo>
                  <a:pt x="3198550" y="6289212"/>
                </a:lnTo>
                <a:cubicBezTo>
                  <a:pt x="3144315" y="6287803"/>
                  <a:pt x="3088976" y="6286105"/>
                  <a:pt x="3034921" y="6284968"/>
                </a:cubicBezTo>
                <a:lnTo>
                  <a:pt x="2973802" y="6284626"/>
                </a:lnTo>
                <a:lnTo>
                  <a:pt x="2932520" y="6291711"/>
                </a:lnTo>
                <a:cubicBezTo>
                  <a:pt x="2893699" y="6300111"/>
                  <a:pt x="2847670" y="6301992"/>
                  <a:pt x="2797581" y="6300669"/>
                </a:cubicBezTo>
                <a:lnTo>
                  <a:pt x="2672392" y="6292599"/>
                </a:lnTo>
                <a:lnTo>
                  <a:pt x="2629726" y="6293120"/>
                </a:lnTo>
                <a:lnTo>
                  <a:pt x="2540544" y="6284698"/>
                </a:lnTo>
                <a:lnTo>
                  <a:pt x="2473475" y="6280786"/>
                </a:lnTo>
                <a:cubicBezTo>
                  <a:pt x="2419724" y="6279900"/>
                  <a:pt x="2368202" y="6282437"/>
                  <a:pt x="2322057" y="6291711"/>
                </a:cubicBezTo>
                <a:cubicBezTo>
                  <a:pt x="2275912" y="6300985"/>
                  <a:pt x="2236301" y="6305003"/>
                  <a:pt x="2199195" y="6305968"/>
                </a:cubicBezTo>
                <a:lnTo>
                  <a:pt x="2094190" y="6302012"/>
                </a:lnTo>
                <a:lnTo>
                  <a:pt x="2029724" y="6307766"/>
                </a:lnTo>
                <a:cubicBezTo>
                  <a:pt x="1971866" y="6308389"/>
                  <a:pt x="1916420" y="6305265"/>
                  <a:pt x="1864312" y="6301339"/>
                </a:cubicBezTo>
                <a:lnTo>
                  <a:pt x="1761307" y="6293375"/>
                </a:lnTo>
                <a:lnTo>
                  <a:pt x="1745972" y="6293782"/>
                </a:lnTo>
                <a:cubicBezTo>
                  <a:pt x="1699734" y="6294177"/>
                  <a:pt x="1664143" y="6292827"/>
                  <a:pt x="1633352" y="6291083"/>
                </a:cubicBezTo>
                <a:lnTo>
                  <a:pt x="1621369" y="6290324"/>
                </a:lnTo>
                <a:lnTo>
                  <a:pt x="1599140" y="6291711"/>
                </a:lnTo>
                <a:cubicBezTo>
                  <a:pt x="1564093" y="6296354"/>
                  <a:pt x="1527169" y="6296254"/>
                  <a:pt x="1488567" y="6294097"/>
                </a:cubicBezTo>
                <a:lnTo>
                  <a:pt x="1429716" y="6289243"/>
                </a:lnTo>
                <a:lnTo>
                  <a:pt x="1401008" y="6291711"/>
                </a:lnTo>
                <a:cubicBezTo>
                  <a:pt x="1314301" y="6301163"/>
                  <a:pt x="1222976" y="6299856"/>
                  <a:pt x="1127367" y="6296839"/>
                </a:cubicBezTo>
                <a:lnTo>
                  <a:pt x="1062601" y="6295730"/>
                </a:lnTo>
                <a:lnTo>
                  <a:pt x="964991" y="6305909"/>
                </a:lnTo>
                <a:cubicBezTo>
                  <a:pt x="833250" y="6307778"/>
                  <a:pt x="714190" y="6280255"/>
                  <a:pt x="603122" y="6291711"/>
                </a:cubicBezTo>
                <a:cubicBezTo>
                  <a:pt x="455032" y="6306986"/>
                  <a:pt x="261206" y="6260346"/>
                  <a:pt x="30143" y="6291711"/>
                </a:cubicBezTo>
                <a:cubicBezTo>
                  <a:pt x="-1198" y="6167281"/>
                  <a:pt x="7291" y="6044138"/>
                  <a:pt x="19371" y="5934598"/>
                </a:cubicBezTo>
                <a:lnTo>
                  <a:pt x="33559" y="5801663"/>
                </a:lnTo>
                <a:lnTo>
                  <a:pt x="30143" y="5784485"/>
                </a:lnTo>
                <a:cubicBezTo>
                  <a:pt x="7257" y="5691455"/>
                  <a:pt x="7506" y="5585492"/>
                  <a:pt x="13352" y="5476692"/>
                </a:cubicBezTo>
                <a:lnTo>
                  <a:pt x="21882" y="5346809"/>
                </a:lnTo>
                <a:lnTo>
                  <a:pt x="22064" y="5339439"/>
                </a:lnTo>
                <a:lnTo>
                  <a:pt x="29601" y="5166357"/>
                </a:lnTo>
                <a:lnTo>
                  <a:pt x="30143" y="5151877"/>
                </a:lnTo>
                <a:cubicBezTo>
                  <a:pt x="30018" y="5125783"/>
                  <a:pt x="30111" y="5102484"/>
                  <a:pt x="30346" y="5081409"/>
                </a:cubicBezTo>
                <a:lnTo>
                  <a:pt x="30433" y="5076663"/>
                </a:lnTo>
                <a:lnTo>
                  <a:pt x="30143" y="4963804"/>
                </a:lnTo>
                <a:cubicBezTo>
                  <a:pt x="27040" y="4910138"/>
                  <a:pt x="27067" y="4856021"/>
                  <a:pt x="28459" y="4800989"/>
                </a:cubicBezTo>
                <a:lnTo>
                  <a:pt x="30399" y="4750796"/>
                </a:lnTo>
                <a:lnTo>
                  <a:pt x="31514" y="4666872"/>
                </a:lnTo>
                <a:lnTo>
                  <a:pt x="34697" y="4639551"/>
                </a:lnTo>
                <a:lnTo>
                  <a:pt x="34963" y="4632686"/>
                </a:lnTo>
                <a:cubicBezTo>
                  <a:pt x="37318" y="4575362"/>
                  <a:pt x="39271" y="4516661"/>
                  <a:pt x="39056" y="4456118"/>
                </a:cubicBezTo>
                <a:lnTo>
                  <a:pt x="36996" y="4412759"/>
                </a:lnTo>
                <a:lnTo>
                  <a:pt x="30143" y="4388188"/>
                </a:lnTo>
                <a:cubicBezTo>
                  <a:pt x="7389" y="4328002"/>
                  <a:pt x="11492" y="4256950"/>
                  <a:pt x="19232" y="4188739"/>
                </a:cubicBezTo>
                <a:lnTo>
                  <a:pt x="23985" y="4147809"/>
                </a:lnTo>
                <a:lnTo>
                  <a:pt x="23690" y="4087290"/>
                </a:lnTo>
                <a:lnTo>
                  <a:pt x="29097" y="3984687"/>
                </a:lnTo>
                <a:lnTo>
                  <a:pt x="28035" y="3962690"/>
                </a:lnTo>
                <a:cubicBezTo>
                  <a:pt x="28525" y="3945828"/>
                  <a:pt x="30052" y="3926691"/>
                  <a:pt x="32148" y="3905387"/>
                </a:cubicBezTo>
                <a:lnTo>
                  <a:pt x="34754" y="3881032"/>
                </a:lnTo>
                <a:lnTo>
                  <a:pt x="39206" y="3802233"/>
                </a:lnTo>
                <a:cubicBezTo>
                  <a:pt x="39778" y="3763353"/>
                  <a:pt x="37619" y="3728800"/>
                  <a:pt x="30143" y="3698588"/>
                </a:cubicBezTo>
                <a:cubicBezTo>
                  <a:pt x="7714" y="3607954"/>
                  <a:pt x="33117" y="3482508"/>
                  <a:pt x="36579" y="3365983"/>
                </a:cubicBezTo>
                <a:lnTo>
                  <a:pt x="36510" y="3356621"/>
                </a:lnTo>
                <a:lnTo>
                  <a:pt x="30143" y="3311044"/>
                </a:lnTo>
                <a:cubicBezTo>
                  <a:pt x="14271" y="3224157"/>
                  <a:pt x="11445" y="3149243"/>
                  <a:pt x="14856" y="3082749"/>
                </a:cubicBezTo>
                <a:lnTo>
                  <a:pt x="22229" y="3005366"/>
                </a:lnTo>
                <a:lnTo>
                  <a:pt x="27244" y="2895198"/>
                </a:lnTo>
                <a:cubicBezTo>
                  <a:pt x="29143" y="2848776"/>
                  <a:pt x="30527" y="2799531"/>
                  <a:pt x="30143" y="2746826"/>
                </a:cubicBezTo>
                <a:lnTo>
                  <a:pt x="36784" y="2638240"/>
                </a:lnTo>
                <a:lnTo>
                  <a:pt x="30143" y="2615745"/>
                </a:lnTo>
                <a:cubicBezTo>
                  <a:pt x="-20952" y="2495890"/>
                  <a:pt x="17898" y="2340273"/>
                  <a:pt x="37923" y="2201958"/>
                </a:cubicBezTo>
                <a:lnTo>
                  <a:pt x="42734" y="2158379"/>
                </a:lnTo>
                <a:lnTo>
                  <a:pt x="30143" y="2114218"/>
                </a:lnTo>
                <a:cubicBezTo>
                  <a:pt x="2269" y="2040950"/>
                  <a:pt x="-2735" y="1972014"/>
                  <a:pt x="1162" y="1906697"/>
                </a:cubicBezTo>
                <a:lnTo>
                  <a:pt x="6289" y="1854885"/>
                </a:lnTo>
                <a:lnTo>
                  <a:pt x="8053" y="1809168"/>
                </a:lnTo>
                <a:cubicBezTo>
                  <a:pt x="9832" y="1790244"/>
                  <a:pt x="12470" y="1771472"/>
                  <a:pt x="15415" y="1752867"/>
                </a:cubicBezTo>
                <a:lnTo>
                  <a:pt x="30925" y="1652561"/>
                </a:lnTo>
                <a:lnTo>
                  <a:pt x="30143" y="1606992"/>
                </a:lnTo>
                <a:cubicBezTo>
                  <a:pt x="28397" y="1588584"/>
                  <a:pt x="27931" y="1568665"/>
                  <a:pt x="28348" y="1547550"/>
                </a:cubicBezTo>
                <a:lnTo>
                  <a:pt x="29206" y="1531212"/>
                </a:lnTo>
                <a:lnTo>
                  <a:pt x="23637" y="1487282"/>
                </a:lnTo>
                <a:cubicBezTo>
                  <a:pt x="16479" y="1367166"/>
                  <a:pt x="59638" y="1246041"/>
                  <a:pt x="30143" y="1156757"/>
                </a:cubicBezTo>
                <a:cubicBezTo>
                  <a:pt x="21716" y="1131248"/>
                  <a:pt x="18318" y="1090735"/>
                  <a:pt x="17757" y="1041370"/>
                </a:cubicBezTo>
                <a:lnTo>
                  <a:pt x="18463" y="985697"/>
                </a:lnTo>
                <a:lnTo>
                  <a:pt x="16239" y="975915"/>
                </a:lnTo>
                <a:cubicBezTo>
                  <a:pt x="13541" y="957312"/>
                  <a:pt x="12597" y="940330"/>
                  <a:pt x="12862" y="924477"/>
                </a:cubicBezTo>
                <a:lnTo>
                  <a:pt x="23640" y="845857"/>
                </a:lnTo>
                <a:lnTo>
                  <a:pt x="30907" y="688163"/>
                </a:lnTo>
                <a:lnTo>
                  <a:pt x="31375" y="662715"/>
                </a:lnTo>
                <a:lnTo>
                  <a:pt x="30143" y="655230"/>
                </a:lnTo>
                <a:cubicBezTo>
                  <a:pt x="20345" y="615334"/>
                  <a:pt x="17924" y="569960"/>
                  <a:pt x="19185" y="520814"/>
                </a:cubicBezTo>
                <a:lnTo>
                  <a:pt x="26662" y="415314"/>
                </a:lnTo>
                <a:lnTo>
                  <a:pt x="25635" y="383217"/>
                </a:lnTo>
                <a:cubicBezTo>
                  <a:pt x="25461" y="243905"/>
                  <a:pt x="35455" y="113017"/>
                  <a:pt x="30143" y="22622"/>
                </a:cubicBezTo>
                <a:cubicBezTo>
                  <a:pt x="90096" y="13526"/>
                  <a:pt x="146841" y="12585"/>
                  <a:pt x="200495" y="15390"/>
                </a:cubicBezTo>
                <a:lnTo>
                  <a:pt x="324102" y="27794"/>
                </a:lnTo>
                <a:lnTo>
                  <a:pt x="329634" y="27979"/>
                </a:lnTo>
                <a:cubicBezTo>
                  <a:pt x="398332" y="30204"/>
                  <a:pt x="468106" y="31425"/>
                  <a:pt x="551798" y="27886"/>
                </a:cubicBezTo>
                <a:lnTo>
                  <a:pt x="592464" y="25476"/>
                </a:lnTo>
                <a:lnTo>
                  <a:pt x="603122" y="22622"/>
                </a:lnTo>
                <a:cubicBezTo>
                  <a:pt x="639294" y="8191"/>
                  <a:pt x="679641" y="1916"/>
                  <a:pt x="723201" y="386"/>
                </a:cubicBezTo>
                <a:close/>
              </a:path>
            </a:pathLst>
          </a:custGeom>
          <a:noFill/>
          <a:extLst>
            <a:ext uri="{909E8E84-426E-40DD-AFC4-6F175D3DCCD1}">
              <a14:hiddenFill xmlns:a14="http://schemas.microsoft.com/office/drawing/2010/main">
                <a:solidFill>
                  <a:srgbClr val="FFFFFF"/>
                </a:solidFill>
              </a14:hiddenFill>
            </a:ext>
          </a:extLst>
        </p:spPr>
      </p:pic>
      <p:sp>
        <p:nvSpPr>
          <p:cNvPr id="8" name="Content Placeholder 7">
            <a:extLst>
              <a:ext uri="{FF2B5EF4-FFF2-40B4-BE49-F238E27FC236}">
                <a16:creationId xmlns:a16="http://schemas.microsoft.com/office/drawing/2014/main" id="{1F3F6E69-3481-479C-9AE4-D8F9D64B10DA}"/>
              </a:ext>
            </a:extLst>
          </p:cNvPr>
          <p:cNvSpPr>
            <a:spLocks noGrp="1"/>
          </p:cNvSpPr>
          <p:nvPr>
            <p:ph idx="1"/>
          </p:nvPr>
        </p:nvSpPr>
        <p:spPr>
          <a:xfrm>
            <a:off x="3108960" y="1225094"/>
            <a:ext cx="8694615" cy="4992826"/>
          </a:xfrm>
        </p:spPr>
        <p:txBody>
          <a:bodyPr anchor="t">
            <a:noAutofit/>
          </a:bodyPr>
          <a:lstStyle/>
          <a:p>
            <a:pPr marL="0" marR="93980" indent="0" algn="just">
              <a:lnSpc>
                <a:spcPct val="105000"/>
              </a:lnSpc>
              <a:spcAft>
                <a:spcPts val="440"/>
              </a:spcAft>
              <a:buNone/>
            </a:pPr>
            <a:r>
              <a:rPr lang="it-IT" sz="2100" kern="100" dirty="0">
                <a:solidFill>
                  <a:srgbClr val="181717"/>
                </a:solidFill>
                <a:effectLst/>
                <a:latin typeface="Calibri" panose="020F0502020204030204" pitchFamily="34" charset="0"/>
                <a:ea typeface="Calibri" panose="020F0502020204030204" pitchFamily="34" charset="0"/>
                <a:cs typeface="Calibri" panose="020F0502020204030204" pitchFamily="34" charset="0"/>
              </a:rPr>
              <a:t>Questa unità di competenza ha la finalità di far raggiungere la capacità di esercitare la funzione di accompagnamento e supporto alla individuazione e messa in trasparenza delle competenze, attraverso l’applicazione delle opportune metodologie, nell’ambito:</a:t>
            </a:r>
          </a:p>
          <a:p>
            <a:pPr marR="93980" algn="just">
              <a:lnSpc>
                <a:spcPct val="105000"/>
              </a:lnSpc>
              <a:spcBef>
                <a:spcPts val="0"/>
              </a:spcBef>
            </a:pPr>
            <a:r>
              <a:rPr lang="it-IT" sz="2100" kern="100" dirty="0">
                <a:solidFill>
                  <a:srgbClr val="181717"/>
                </a:solidFill>
                <a:effectLst/>
                <a:latin typeface="Calibri" panose="020F0502020204030204" pitchFamily="34" charset="0"/>
                <a:ea typeface="Calibri" panose="020F0502020204030204" pitchFamily="34" charset="0"/>
                <a:cs typeface="Calibri" panose="020F0502020204030204" pitchFamily="34" charset="0"/>
              </a:rPr>
              <a:t>del processo di individuazione e validazione, inteso come servizio finalizzato al riconoscimento, da parte di un ente titolato ai sensi del </a:t>
            </a:r>
            <a:r>
              <a:rPr lang="it-IT" sz="2100" kern="100" dirty="0" err="1">
                <a:solidFill>
                  <a:srgbClr val="181717"/>
                </a:solidFill>
                <a:effectLst/>
                <a:latin typeface="Calibri" panose="020F0502020204030204" pitchFamily="34" charset="0"/>
                <a:ea typeface="Calibri" panose="020F0502020204030204" pitchFamily="34" charset="0"/>
                <a:cs typeface="Calibri" panose="020F0502020204030204" pitchFamily="34" charset="0"/>
              </a:rPr>
              <a:t>D.lgs</a:t>
            </a:r>
            <a:r>
              <a:rPr lang="it-IT" sz="2100" kern="100" dirty="0">
                <a:solidFill>
                  <a:srgbClr val="181717"/>
                </a:solidFill>
                <a:effectLst/>
                <a:latin typeface="Calibri" panose="020F0502020204030204" pitchFamily="34" charset="0"/>
                <a:ea typeface="Calibri" panose="020F0502020204030204" pitchFamily="34" charset="0"/>
                <a:cs typeface="Calibri" panose="020F0502020204030204" pitchFamily="34" charset="0"/>
              </a:rPr>
              <a:t> 16 gennaio 2013 n.13, delle competenze comunque acquisite dalla persona attraverso una ricostruzione e valutazione degli apprendimenti formali, anche in caso di interruzione del percorso formativo, non formali ed informali; </a:t>
            </a:r>
          </a:p>
          <a:p>
            <a:pPr marR="93980" algn="just">
              <a:lnSpc>
                <a:spcPct val="105000"/>
              </a:lnSpc>
              <a:spcBef>
                <a:spcPts val="0"/>
              </a:spcBef>
            </a:pPr>
            <a:r>
              <a:rPr lang="it-IT" sz="2100" kern="100" dirty="0">
                <a:solidFill>
                  <a:srgbClr val="181717"/>
                </a:solidFill>
                <a:effectLst/>
                <a:latin typeface="Calibri" panose="020F0502020204030204" pitchFamily="34" charset="0"/>
                <a:ea typeface="Calibri" panose="020F0502020204030204" pitchFamily="34" charset="0"/>
                <a:cs typeface="Calibri" panose="020F0502020204030204" pitchFamily="34" charset="0"/>
              </a:rPr>
              <a:t>del processo di riconoscimento dei crediti formativi, ai sensi delle disposizioni della Regione Lazio. </a:t>
            </a:r>
          </a:p>
          <a:p>
            <a:pPr lvl="1"/>
            <a:r>
              <a:rPr lang="it-IT" sz="2200" b="1" dirty="0">
                <a:latin typeface="Calibri" panose="020F0502020204030204" pitchFamily="34" charset="0"/>
                <a:cs typeface="Calibri" panose="020F0502020204030204" pitchFamily="34" charset="0"/>
              </a:rPr>
              <a:t>80 partecipanti – reti socie FTS o CSV </a:t>
            </a:r>
          </a:p>
          <a:p>
            <a:pPr lvl="1"/>
            <a:r>
              <a:rPr lang="it-IT" sz="2200" b="1" u="none" strike="noStrike" kern="100" dirty="0">
                <a:solidFill>
                  <a:srgbClr val="181717"/>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Erogazione della Formazione in presenza on line 40 ore  </a:t>
            </a:r>
          </a:p>
          <a:p>
            <a:pPr marL="359410" marR="29210" indent="-179705" algn="just">
              <a:lnSpc>
                <a:spcPct val="105000"/>
              </a:lnSpc>
              <a:spcAft>
                <a:spcPts val="440"/>
              </a:spcAft>
            </a:pPr>
            <a:endParaRPr lang="it-IT" sz="1800" kern="100" dirty="0">
              <a:solidFill>
                <a:srgbClr val="181717"/>
              </a:solidFill>
              <a:effectLst/>
              <a:latin typeface="Calibri" panose="020F0502020204030204" pitchFamily="34" charset="0"/>
              <a:ea typeface="Calibri" panose="020F0502020204030204" pitchFamily="34" charset="0"/>
              <a:cs typeface="Calibri" panose="020F0502020204030204" pitchFamily="34" charset="0"/>
            </a:endParaRPr>
          </a:p>
          <a:p>
            <a:endParaRPr lang="en-US" sz="2200" dirty="0">
              <a:latin typeface="Calibri" panose="020F0502020204030204" pitchFamily="34" charset="0"/>
              <a:cs typeface="Calibri" panose="020F0502020204030204" pitchFamily="34" charset="0"/>
            </a:endParaRPr>
          </a:p>
        </p:txBody>
      </p:sp>
      <p:pic>
        <p:nvPicPr>
          <p:cNvPr id="3" name="Immagine 2">
            <a:extLst>
              <a:ext uri="{FF2B5EF4-FFF2-40B4-BE49-F238E27FC236}">
                <a16:creationId xmlns:a16="http://schemas.microsoft.com/office/drawing/2014/main" id="{3FC63A47-1CA3-59C8-22BC-987BA3E09A3D}"/>
              </a:ext>
            </a:extLst>
          </p:cNvPr>
          <p:cNvPicPr>
            <a:picLocks noChangeAspect="1"/>
          </p:cNvPicPr>
          <p:nvPr/>
        </p:nvPicPr>
        <p:blipFill>
          <a:blip r:embed="rId3"/>
          <a:stretch>
            <a:fillRect/>
          </a:stretch>
        </p:blipFill>
        <p:spPr>
          <a:xfrm>
            <a:off x="11342914" y="179613"/>
            <a:ext cx="718457" cy="718457"/>
          </a:xfrm>
          <a:prstGeom prst="rect">
            <a:avLst/>
          </a:prstGeom>
        </p:spPr>
      </p:pic>
    </p:spTree>
    <p:extLst>
      <p:ext uri="{BB962C8B-B14F-4D97-AF65-F5344CB8AC3E}">
        <p14:creationId xmlns:p14="http://schemas.microsoft.com/office/powerpoint/2010/main" val="26606034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magine 6">
            <a:extLst>
              <a:ext uri="{FF2B5EF4-FFF2-40B4-BE49-F238E27FC236}">
                <a16:creationId xmlns:a16="http://schemas.microsoft.com/office/drawing/2014/main" id="{4AC1487B-BC08-8D99-86F9-51FF7275C050}"/>
              </a:ext>
            </a:extLst>
          </p:cNvPr>
          <p:cNvPicPr>
            <a:picLocks noChangeAspect="1"/>
          </p:cNvPicPr>
          <p:nvPr/>
        </p:nvPicPr>
        <p:blipFill>
          <a:blip r:embed="rId2"/>
          <a:stretch>
            <a:fillRect/>
          </a:stretch>
        </p:blipFill>
        <p:spPr>
          <a:xfrm>
            <a:off x="109727" y="1664881"/>
            <a:ext cx="3578883" cy="3821519"/>
          </a:xfrm>
          <a:prstGeom prst="rect">
            <a:avLst/>
          </a:prstGeom>
        </p:spPr>
      </p:pic>
      <p:sp>
        <p:nvSpPr>
          <p:cNvPr id="2" name="Titolo 1">
            <a:extLst>
              <a:ext uri="{FF2B5EF4-FFF2-40B4-BE49-F238E27FC236}">
                <a16:creationId xmlns:a16="http://schemas.microsoft.com/office/drawing/2014/main" id="{5BA25CC8-7C9E-7AC4-674F-3C1370F7DE61}"/>
              </a:ext>
            </a:extLst>
          </p:cNvPr>
          <p:cNvSpPr>
            <a:spLocks noGrp="1"/>
          </p:cNvSpPr>
          <p:nvPr>
            <p:ph type="title"/>
          </p:nvPr>
        </p:nvSpPr>
        <p:spPr>
          <a:xfrm>
            <a:off x="572493" y="238540"/>
            <a:ext cx="11047013" cy="659530"/>
          </a:xfrm>
        </p:spPr>
        <p:txBody>
          <a:bodyPr anchor="b">
            <a:normAutofit/>
          </a:bodyPr>
          <a:lstStyle/>
          <a:p>
            <a:pPr marL="6350" marR="2047875" indent="-6350" algn="ctr">
              <a:spcAft>
                <a:spcPts val="440"/>
              </a:spcAft>
            </a:pPr>
            <a:r>
              <a:rPr lang="it-IT" sz="2800" b="1" kern="100" dirty="0">
                <a:effectLst/>
                <a:latin typeface="Calibri" panose="020F0502020204030204" pitchFamily="34" charset="0"/>
                <a:ea typeface="Calibri" panose="020F0502020204030204" pitchFamily="34" charset="0"/>
              </a:rPr>
              <a:t>A4 L3 </a:t>
            </a:r>
            <a:r>
              <a:rPr lang="it-IT" sz="2800" dirty="0">
                <a:effectLst/>
                <a:latin typeface="Calibri" panose="020F0502020204030204" pitchFamily="34" charset="0"/>
                <a:ea typeface="Calibri" panose="020F0502020204030204" pitchFamily="34" charset="0"/>
              </a:rPr>
              <a:t>Responsabile finanziario di Reti del Terzo settore </a:t>
            </a:r>
            <a:endParaRPr lang="it-IT" sz="2800" dirty="0"/>
          </a:p>
        </p:txBody>
      </p:sp>
      <p:sp>
        <p:nvSpPr>
          <p:cNvPr id="11270" name="Content Placeholder 11269">
            <a:extLst>
              <a:ext uri="{FF2B5EF4-FFF2-40B4-BE49-F238E27FC236}">
                <a16:creationId xmlns:a16="http://schemas.microsoft.com/office/drawing/2014/main" id="{7C54CBE1-5185-DC28-738C-159DF03F277A}"/>
              </a:ext>
            </a:extLst>
          </p:cNvPr>
          <p:cNvSpPr>
            <a:spLocks noGrp="1"/>
          </p:cNvSpPr>
          <p:nvPr>
            <p:ph idx="1"/>
          </p:nvPr>
        </p:nvSpPr>
        <p:spPr>
          <a:xfrm>
            <a:off x="3255264" y="1168084"/>
            <a:ext cx="8558784" cy="4862650"/>
          </a:xfrm>
        </p:spPr>
        <p:txBody>
          <a:bodyPr anchor="t">
            <a:noAutofit/>
          </a:bodyPr>
          <a:lstStyle/>
          <a:p>
            <a:pPr marL="0" marR="93980" indent="0" algn="just">
              <a:lnSpc>
                <a:spcPct val="105000"/>
              </a:lnSpc>
              <a:spcAft>
                <a:spcPts val="440"/>
              </a:spcAft>
              <a:buNone/>
            </a:pPr>
            <a:r>
              <a:rPr lang="it-IT" sz="2000" kern="100" dirty="0">
                <a:solidFill>
                  <a:srgbClr val="181717"/>
                </a:solidFill>
                <a:effectLst/>
                <a:latin typeface="Calibri" panose="020F0502020204030204" pitchFamily="34" charset="0"/>
                <a:ea typeface="Calibri" panose="020F0502020204030204" pitchFamily="34" charset="0"/>
                <a:cs typeface="Calibri" panose="020F0502020204030204" pitchFamily="34" charset="0"/>
              </a:rPr>
              <a:t>In un contesto nel quale il corretto presidio degli aspetti finanziari della vita di una organizzazione assume maggiore centralità, acquisisce sempre maggiore rilevanza il ruolo del Responsabile Finanziario. La pianificazione degli investimenti e delle spese correnti deve costantemente accompagnarsi con la adeguata capacità di gestire e costruire proiezioni realistiche, precise e affidabili dei flussi di cassa</a:t>
            </a:r>
          </a:p>
          <a:p>
            <a:pPr marL="0" marR="29210" indent="0" algn="just">
              <a:lnSpc>
                <a:spcPct val="105000"/>
              </a:lnSpc>
              <a:spcAft>
                <a:spcPts val="440"/>
              </a:spcAft>
              <a:buNone/>
            </a:pPr>
            <a:r>
              <a:rPr lang="it-IT" sz="2000" kern="100" dirty="0">
                <a:solidFill>
                  <a:srgbClr val="181717"/>
                </a:solidFill>
                <a:effectLst/>
                <a:latin typeface="Calibri" panose="020F0502020204030204" pitchFamily="34" charset="0"/>
                <a:ea typeface="Calibri" panose="020F0502020204030204" pitchFamily="34" charset="0"/>
                <a:cs typeface="Calibri" panose="020F0502020204030204" pitchFamily="34" charset="0"/>
              </a:rPr>
              <a:t>Il Responsabile Finanziario è il responsabile della gestione delle divisioni finanziarie e contabili dell’organizzazione, si occupa della pianificazione finanziaria e del monitoraggio dei flussi di cassa. Pianifica le necessità di accesso al credito e dialoga con gli Istituti di credito. </a:t>
            </a:r>
          </a:p>
          <a:p>
            <a:pPr marL="0" indent="0">
              <a:buNone/>
            </a:pPr>
            <a:r>
              <a:rPr lang="it-IT" sz="2000" dirty="0">
                <a:solidFill>
                  <a:srgbClr val="181717"/>
                </a:solidFill>
                <a:effectLst/>
                <a:latin typeface="Calibri" panose="020F0502020204030204" pitchFamily="34" charset="0"/>
                <a:ea typeface="Calibri" panose="020F0502020204030204" pitchFamily="34" charset="0"/>
                <a:cs typeface="Calibri" panose="020F0502020204030204" pitchFamily="34" charset="0"/>
              </a:rPr>
              <a:t>Riporta direttamente all’alta dirigenza dell’organizzazione, ovvero ne fa egli stesso parte</a:t>
            </a:r>
            <a:r>
              <a:rPr lang="it-IT" sz="2000" dirty="0">
                <a:effectLst/>
                <a:latin typeface="Calibri" panose="020F0502020204030204" pitchFamily="34" charset="0"/>
                <a:cs typeface="Calibri" panose="020F0502020204030204" pitchFamily="34" charset="0"/>
              </a:rPr>
              <a:t> </a:t>
            </a:r>
          </a:p>
          <a:p>
            <a:pPr lvl="1"/>
            <a:r>
              <a:rPr lang="it-IT" sz="2000" b="1" dirty="0">
                <a:latin typeface="Calibri" panose="020F0502020204030204" pitchFamily="34" charset="0"/>
                <a:cs typeface="Calibri" panose="020F0502020204030204" pitchFamily="34" charset="0"/>
              </a:rPr>
              <a:t>20 partecipanti – reti socie FTS O CSV </a:t>
            </a:r>
          </a:p>
          <a:p>
            <a:pPr lvl="1"/>
            <a:r>
              <a:rPr lang="it-IT" sz="2000" b="1" u="none" strike="noStrike" kern="100" dirty="0">
                <a:solidFill>
                  <a:srgbClr val="181717"/>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Erogazione della Formazione in presenza on line 70 ore  </a:t>
            </a:r>
          </a:p>
          <a:p>
            <a:endParaRPr lang="en-US" sz="2200" dirty="0">
              <a:latin typeface="Calibri" panose="020F0502020204030204" pitchFamily="34" charset="0"/>
              <a:cs typeface="Calibri" panose="020F0502020204030204" pitchFamily="34" charset="0"/>
            </a:endParaRPr>
          </a:p>
        </p:txBody>
      </p:sp>
      <p:pic>
        <p:nvPicPr>
          <p:cNvPr id="3" name="Immagine 2">
            <a:extLst>
              <a:ext uri="{FF2B5EF4-FFF2-40B4-BE49-F238E27FC236}">
                <a16:creationId xmlns:a16="http://schemas.microsoft.com/office/drawing/2014/main" id="{BA6857C7-34BA-AD85-2361-78234354E9BF}"/>
              </a:ext>
            </a:extLst>
          </p:cNvPr>
          <p:cNvPicPr>
            <a:picLocks noChangeAspect="1"/>
          </p:cNvPicPr>
          <p:nvPr/>
        </p:nvPicPr>
        <p:blipFill>
          <a:blip r:embed="rId3"/>
          <a:stretch>
            <a:fillRect/>
          </a:stretch>
        </p:blipFill>
        <p:spPr>
          <a:xfrm>
            <a:off x="11342914" y="179613"/>
            <a:ext cx="718457" cy="718457"/>
          </a:xfrm>
          <a:prstGeom prst="rect">
            <a:avLst/>
          </a:prstGeom>
        </p:spPr>
      </p:pic>
    </p:spTree>
    <p:extLst>
      <p:ext uri="{BB962C8B-B14F-4D97-AF65-F5344CB8AC3E}">
        <p14:creationId xmlns:p14="http://schemas.microsoft.com/office/powerpoint/2010/main" val="26624484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4CBB5292-2451-7A4F-C636-CC0C778AE542}"/>
              </a:ext>
            </a:extLst>
          </p:cNvPr>
          <p:cNvSpPr txBox="1"/>
          <p:nvPr/>
        </p:nvSpPr>
        <p:spPr>
          <a:xfrm>
            <a:off x="943661" y="439507"/>
            <a:ext cx="10003536" cy="1380744"/>
          </a:xfrm>
          <a:prstGeom prst="rect">
            <a:avLst/>
          </a:prstGeom>
        </p:spPr>
        <p:txBody>
          <a:bodyPr vert="horz" lIns="91440" tIns="45720" rIns="91440" bIns="45720" rtlCol="0" anchor="t">
            <a:normAutofit fontScale="85000" lnSpcReduction="10000"/>
          </a:bodyPr>
          <a:lstStyle/>
          <a:p>
            <a:pPr algn="ctr">
              <a:lnSpc>
                <a:spcPts val="4080"/>
              </a:lnSpc>
              <a:spcBef>
                <a:spcPct val="0"/>
              </a:spcBef>
            </a:pPr>
            <a:r>
              <a:rPr lang="en-US" sz="3400" dirty="0">
                <a:latin typeface="Calibri" panose="020F0502020204030204" pitchFamily="34" charset="0"/>
                <a:ea typeface="+mj-ea"/>
                <a:cs typeface="Calibri" panose="020F0502020204030204" pitchFamily="34" charset="0"/>
              </a:rPr>
              <a:t>2. </a:t>
            </a:r>
            <a:r>
              <a:rPr lang="en-US" sz="3400" dirty="0" err="1">
                <a:latin typeface="Calibri" panose="020F0502020204030204" pitchFamily="34" charset="0"/>
                <a:ea typeface="+mj-ea"/>
                <a:cs typeface="Calibri" panose="020F0502020204030204" pitchFamily="34" charset="0"/>
              </a:rPr>
              <a:t>Formazione</a:t>
            </a:r>
            <a:r>
              <a:rPr lang="en-US" sz="3400" dirty="0">
                <a:latin typeface="Calibri" panose="020F0502020204030204" pitchFamily="34" charset="0"/>
                <a:ea typeface="+mj-ea"/>
                <a:cs typeface="Calibri" panose="020F0502020204030204" pitchFamily="34" charset="0"/>
              </a:rPr>
              <a:t> </a:t>
            </a:r>
            <a:r>
              <a:rPr lang="en-US" sz="3400" dirty="0" err="1">
                <a:latin typeface="Calibri" panose="020F0502020204030204" pitchFamily="34" charset="0"/>
                <a:ea typeface="+mj-ea"/>
                <a:cs typeface="Calibri" panose="020F0502020204030204" pitchFamily="34" charset="0"/>
              </a:rPr>
              <a:t>dedicata</a:t>
            </a:r>
            <a:r>
              <a:rPr lang="en-US" sz="3400" dirty="0">
                <a:latin typeface="Calibri" panose="020F0502020204030204" pitchFamily="34" charset="0"/>
                <a:ea typeface="+mj-ea"/>
                <a:cs typeface="Calibri" panose="020F0502020204030204" pitchFamily="34" charset="0"/>
              </a:rPr>
              <a:t> a tutti </a:t>
            </a:r>
            <a:r>
              <a:rPr lang="en-US" sz="3400" dirty="0" err="1">
                <a:latin typeface="Calibri" panose="020F0502020204030204" pitchFamily="34" charset="0"/>
                <a:ea typeface="+mj-ea"/>
                <a:cs typeface="Calibri" panose="020F0502020204030204" pitchFamily="34" charset="0"/>
              </a:rPr>
              <a:t>coloro</a:t>
            </a:r>
            <a:r>
              <a:rPr lang="en-US" sz="3400" dirty="0">
                <a:latin typeface="Calibri" panose="020F0502020204030204" pitchFamily="34" charset="0"/>
                <a:ea typeface="+mj-ea"/>
                <a:cs typeface="Calibri" panose="020F0502020204030204" pitchFamily="34" charset="0"/>
              </a:rPr>
              <a:t> </a:t>
            </a:r>
            <a:r>
              <a:rPr lang="en-US" sz="3400" dirty="0" err="1">
                <a:latin typeface="Calibri" panose="020F0502020204030204" pitchFamily="34" charset="0"/>
                <a:ea typeface="+mj-ea"/>
                <a:cs typeface="Calibri" panose="020F0502020204030204" pitchFamily="34" charset="0"/>
              </a:rPr>
              <a:t>che</a:t>
            </a:r>
            <a:r>
              <a:rPr lang="en-US" sz="3400" dirty="0">
                <a:latin typeface="Calibri" panose="020F0502020204030204" pitchFamily="34" charset="0"/>
                <a:ea typeface="+mj-ea"/>
                <a:cs typeface="Calibri" panose="020F0502020204030204" pitchFamily="34" charset="0"/>
              </a:rPr>
              <a:t> </a:t>
            </a:r>
            <a:r>
              <a:rPr lang="en-US" sz="3400" dirty="0" err="1">
                <a:latin typeface="Calibri" panose="020F0502020204030204" pitchFamily="34" charset="0"/>
                <a:ea typeface="+mj-ea"/>
                <a:cs typeface="Calibri" panose="020F0502020204030204" pitchFamily="34" charset="0"/>
              </a:rPr>
              <a:t>sono</a:t>
            </a:r>
            <a:r>
              <a:rPr lang="en-US" sz="3400" dirty="0">
                <a:latin typeface="Calibri" panose="020F0502020204030204" pitchFamily="34" charset="0"/>
                <a:ea typeface="+mj-ea"/>
                <a:cs typeface="Calibri" panose="020F0502020204030204" pitchFamily="34" charset="0"/>
              </a:rPr>
              <a:t> </a:t>
            </a:r>
            <a:r>
              <a:rPr lang="en-US" sz="3400" dirty="0" err="1">
                <a:latin typeface="Calibri" panose="020F0502020204030204" pitchFamily="34" charset="0"/>
                <a:ea typeface="+mj-ea"/>
                <a:cs typeface="Calibri" panose="020F0502020204030204" pitchFamily="34" charset="0"/>
              </a:rPr>
              <a:t>interessati</a:t>
            </a:r>
            <a:r>
              <a:rPr lang="en-US" sz="3400" dirty="0">
                <a:latin typeface="Calibri" panose="020F0502020204030204" pitchFamily="34" charset="0"/>
                <a:ea typeface="+mj-ea"/>
                <a:cs typeface="Calibri" panose="020F0502020204030204" pitchFamily="34" charset="0"/>
              </a:rPr>
              <a:t> ed </a:t>
            </a:r>
            <a:r>
              <a:rPr lang="en-US" sz="3400" dirty="0" err="1">
                <a:latin typeface="Calibri" panose="020F0502020204030204" pitchFamily="34" charset="0"/>
                <a:ea typeface="+mj-ea"/>
                <a:cs typeface="Calibri" panose="020F0502020204030204" pitchFamily="34" charset="0"/>
              </a:rPr>
              <a:t>abitano</a:t>
            </a:r>
            <a:r>
              <a:rPr lang="en-US" sz="3400" dirty="0">
                <a:latin typeface="Calibri" panose="020F0502020204030204" pitchFamily="34" charset="0"/>
                <a:ea typeface="+mj-ea"/>
                <a:cs typeface="Calibri" panose="020F0502020204030204" pitchFamily="34" charset="0"/>
              </a:rPr>
              <a:t> </a:t>
            </a:r>
            <a:r>
              <a:rPr lang="en-US" sz="3400" dirty="0" err="1">
                <a:latin typeface="Calibri" panose="020F0502020204030204" pitchFamily="34" charset="0"/>
                <a:ea typeface="+mj-ea"/>
                <a:cs typeface="Calibri" panose="020F0502020204030204" pitchFamily="34" charset="0"/>
              </a:rPr>
              <a:t>nelle</a:t>
            </a:r>
            <a:r>
              <a:rPr lang="en-US" sz="3400" dirty="0">
                <a:latin typeface="Calibri" panose="020F0502020204030204" pitchFamily="34" charset="0"/>
                <a:ea typeface="+mj-ea"/>
                <a:cs typeface="Calibri" panose="020F0502020204030204" pitchFamily="34" charset="0"/>
              </a:rPr>
              <a:t> sei </a:t>
            </a:r>
            <a:r>
              <a:rPr lang="en-US" sz="3400" dirty="0" err="1">
                <a:latin typeface="Calibri" panose="020F0502020204030204" pitchFamily="34" charset="0"/>
                <a:ea typeface="+mj-ea"/>
                <a:cs typeface="Calibri" panose="020F0502020204030204" pitchFamily="34" charset="0"/>
              </a:rPr>
              <a:t>regioni</a:t>
            </a:r>
            <a:r>
              <a:rPr lang="en-US" sz="3400" dirty="0">
                <a:latin typeface="Calibri" panose="020F0502020204030204" pitchFamily="34" charset="0"/>
                <a:ea typeface="+mj-ea"/>
                <a:cs typeface="Calibri" panose="020F0502020204030204" pitchFamily="34" charset="0"/>
              </a:rPr>
              <a:t> di interesse </a:t>
            </a:r>
            <a:r>
              <a:rPr lang="en-US" sz="3400" dirty="0" err="1">
                <a:latin typeface="Calibri" panose="020F0502020204030204" pitchFamily="34" charset="0"/>
                <a:ea typeface="+mj-ea"/>
                <a:cs typeface="Calibri" panose="020F0502020204030204" pitchFamily="34" charset="0"/>
              </a:rPr>
              <a:t>della</a:t>
            </a:r>
            <a:r>
              <a:rPr lang="en-US" sz="3400" dirty="0">
                <a:latin typeface="Calibri" panose="020F0502020204030204" pitchFamily="34" charset="0"/>
                <a:ea typeface="+mj-ea"/>
                <a:cs typeface="Calibri" panose="020F0502020204030204" pitchFamily="34" charset="0"/>
              </a:rPr>
              <a:t> Fondazione Con Il Sud  </a:t>
            </a:r>
          </a:p>
        </p:txBody>
      </p:sp>
      <p:pic>
        <p:nvPicPr>
          <p:cNvPr id="4" name="Immagine 3" descr="Immagine che contiene testo, mappa, atlante, Carattere&#10;&#10;Descrizione generata automaticamente">
            <a:extLst>
              <a:ext uri="{FF2B5EF4-FFF2-40B4-BE49-F238E27FC236}">
                <a16:creationId xmlns:a16="http://schemas.microsoft.com/office/drawing/2014/main" id="{39D55C72-D77E-AE37-C5CA-A8798312B431}"/>
              </a:ext>
            </a:extLst>
          </p:cNvPr>
          <p:cNvPicPr>
            <a:picLocks noChangeAspect="1"/>
          </p:cNvPicPr>
          <p:nvPr/>
        </p:nvPicPr>
        <p:blipFill>
          <a:blip r:embed="rId2"/>
          <a:stretch>
            <a:fillRect/>
          </a:stretch>
        </p:blipFill>
        <p:spPr>
          <a:xfrm>
            <a:off x="3767328" y="2066544"/>
            <a:ext cx="4372661" cy="3661577"/>
          </a:xfrm>
          <a:prstGeom prst="rect">
            <a:avLst/>
          </a:prstGeom>
        </p:spPr>
      </p:pic>
      <p:pic>
        <p:nvPicPr>
          <p:cNvPr id="2" name="Immagine 1">
            <a:extLst>
              <a:ext uri="{FF2B5EF4-FFF2-40B4-BE49-F238E27FC236}">
                <a16:creationId xmlns:a16="http://schemas.microsoft.com/office/drawing/2014/main" id="{646029DD-190A-4FB4-33F5-97655E8B7811}"/>
              </a:ext>
            </a:extLst>
          </p:cNvPr>
          <p:cNvPicPr>
            <a:picLocks noChangeAspect="1"/>
          </p:cNvPicPr>
          <p:nvPr/>
        </p:nvPicPr>
        <p:blipFill>
          <a:blip r:embed="rId3"/>
          <a:stretch>
            <a:fillRect/>
          </a:stretch>
        </p:blipFill>
        <p:spPr>
          <a:xfrm>
            <a:off x="11342914" y="179613"/>
            <a:ext cx="718457" cy="718457"/>
          </a:xfrm>
          <a:prstGeom prst="rect">
            <a:avLst/>
          </a:prstGeom>
        </p:spPr>
      </p:pic>
    </p:spTree>
    <p:extLst>
      <p:ext uri="{BB962C8B-B14F-4D97-AF65-F5344CB8AC3E}">
        <p14:creationId xmlns:p14="http://schemas.microsoft.com/office/powerpoint/2010/main" val="29750387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2C791BD-AF93-276E-976F-DFCEC9DF5520}"/>
              </a:ext>
            </a:extLst>
          </p:cNvPr>
          <p:cNvSpPr>
            <a:spLocks noGrp="1"/>
          </p:cNvSpPr>
          <p:nvPr>
            <p:ph type="title"/>
          </p:nvPr>
        </p:nvSpPr>
        <p:spPr>
          <a:xfrm>
            <a:off x="556913" y="238539"/>
            <a:ext cx="11034100" cy="929843"/>
          </a:xfrm>
        </p:spPr>
        <p:txBody>
          <a:bodyPr anchor="b">
            <a:normAutofit/>
          </a:bodyPr>
          <a:lstStyle/>
          <a:p>
            <a:pPr marL="6350" marR="2047875" indent="-6350">
              <a:spcAft>
                <a:spcPts val="440"/>
              </a:spcAft>
            </a:pPr>
            <a:r>
              <a:rPr lang="en-US" sz="3000" b="1" kern="100" dirty="0">
                <a:effectLst/>
                <a:latin typeface="Calibri" panose="020F0502020204030204" pitchFamily="34" charset="0"/>
                <a:ea typeface="Calibri" panose="020F0502020204030204" pitchFamily="34" charset="0"/>
              </a:rPr>
              <a:t>A 1 L3 </a:t>
            </a:r>
            <a:r>
              <a:rPr lang="it-IT" sz="3000" kern="100" dirty="0">
                <a:effectLst/>
                <a:latin typeface="Calibri" panose="020F0502020204030204" pitchFamily="34" charset="0"/>
                <a:ea typeface="Calibri" panose="020F0502020204030204" pitchFamily="34" charset="0"/>
              </a:rPr>
              <a:t>Il dono tra Solidarietà, Democrazia e Libertà </a:t>
            </a:r>
            <a:br>
              <a:rPr lang="it-IT" sz="3000" kern="100" dirty="0">
                <a:effectLst/>
                <a:latin typeface="Calibri" panose="020F0502020204030204" pitchFamily="34" charset="0"/>
                <a:ea typeface="Calibri" panose="020F0502020204030204" pitchFamily="34" charset="0"/>
              </a:rPr>
            </a:br>
            <a:endParaRPr lang="it-IT" sz="3000" dirty="0"/>
          </a:p>
        </p:txBody>
      </p:sp>
      <p:sp>
        <p:nvSpPr>
          <p:cNvPr id="3" name="Segnaposto contenuto 2">
            <a:extLst>
              <a:ext uri="{FF2B5EF4-FFF2-40B4-BE49-F238E27FC236}">
                <a16:creationId xmlns:a16="http://schemas.microsoft.com/office/drawing/2014/main" id="{39CC9B5E-C5E9-8E5E-3BD0-D84B9B57FD6C}"/>
              </a:ext>
            </a:extLst>
          </p:cNvPr>
          <p:cNvSpPr>
            <a:spLocks noGrp="1"/>
          </p:cNvSpPr>
          <p:nvPr>
            <p:ph idx="1"/>
          </p:nvPr>
        </p:nvSpPr>
        <p:spPr>
          <a:xfrm>
            <a:off x="556913" y="997824"/>
            <a:ext cx="7698291" cy="4915780"/>
          </a:xfrm>
        </p:spPr>
        <p:txBody>
          <a:bodyPr anchor="t">
            <a:noAutofit/>
          </a:bodyPr>
          <a:lstStyle/>
          <a:p>
            <a:pPr marL="0" marR="29210" indent="0">
              <a:lnSpc>
                <a:spcPts val="2160"/>
              </a:lnSpc>
              <a:spcBef>
                <a:spcPts val="0"/>
              </a:spcBef>
              <a:buNone/>
            </a:pPr>
            <a:r>
              <a:rPr lang="it-IT" sz="2200" b="1" kern="100" dirty="0">
                <a:latin typeface="Calibri" panose="020F0502020204030204" pitchFamily="34" charset="0"/>
                <a:ea typeface="Calibri" panose="020F0502020204030204" pitchFamily="34" charset="0"/>
              </a:rPr>
              <a:t>C</a:t>
            </a:r>
            <a:r>
              <a:rPr lang="it-IT" sz="2200" b="1" kern="100" dirty="0">
                <a:effectLst/>
                <a:latin typeface="Calibri" panose="020F0502020204030204" pitchFamily="34" charset="0"/>
                <a:ea typeface="Calibri" panose="020F0502020204030204" pitchFamily="34" charset="0"/>
              </a:rPr>
              <a:t>on diffusione attraverso gli strumenti in streaming sia in diretta che in differita. </a:t>
            </a:r>
          </a:p>
          <a:p>
            <a:pPr marL="0" marR="29210" indent="0">
              <a:lnSpc>
                <a:spcPts val="2160"/>
              </a:lnSpc>
              <a:spcBef>
                <a:spcPts val="0"/>
              </a:spcBef>
              <a:buNone/>
            </a:pPr>
            <a:r>
              <a:rPr lang="it-IT" sz="2200" kern="100" dirty="0">
                <a:effectLst/>
                <a:latin typeface="Calibri" panose="020F0502020204030204" pitchFamily="34" charset="0"/>
                <a:ea typeface="Calibri" panose="020F0502020204030204" pitchFamily="34" charset="0"/>
              </a:rPr>
              <a:t>Si tratta di offrire primi spunti di riflessione su temi assai densi, ma mai scontati, che si riassumono in quello che è stato definito da Marcel Mauss “un fatto sociale totale”, il dono.  </a:t>
            </a:r>
          </a:p>
          <a:p>
            <a:pPr marL="0" marR="29210" indent="0">
              <a:lnSpc>
                <a:spcPts val="2160"/>
              </a:lnSpc>
              <a:spcBef>
                <a:spcPts val="0"/>
              </a:spcBef>
              <a:buNone/>
            </a:pPr>
            <a:r>
              <a:rPr lang="it-IT" sz="2200" kern="100" dirty="0">
                <a:effectLst/>
                <a:latin typeface="Calibri" panose="020F0502020204030204" pitchFamily="34" charset="0"/>
                <a:ea typeface="Calibri" panose="020F0502020204030204" pitchFamily="34" charset="0"/>
              </a:rPr>
              <a:t>Il dono come luogo e metafora dei legami, della passione per l’altro, della libertà di scelta, ma anche dono come obbligo, come potere, come costante asimmetria, accesi dai cangianti colori meridiani. </a:t>
            </a:r>
          </a:p>
          <a:p>
            <a:pPr marL="0" marR="29210" indent="0">
              <a:lnSpc>
                <a:spcPts val="2160"/>
              </a:lnSpc>
              <a:spcBef>
                <a:spcPts val="0"/>
              </a:spcBef>
              <a:buNone/>
            </a:pPr>
            <a:r>
              <a:rPr lang="it-IT" sz="2200" kern="100" dirty="0">
                <a:effectLst/>
                <a:latin typeface="Calibri" panose="020F0502020204030204" pitchFamily="34" charset="0"/>
                <a:ea typeface="Calibri" panose="020F0502020204030204" pitchFamily="34" charset="0"/>
              </a:rPr>
              <a:t>Le organizzazioni del Terzo settore si confrontano ogni giorno con questi paradossi, rafforzati dalle incessanti situazioni di crisi che, come è noto, portano a evocare, e talvolta presto dimenticare, il pilastro della solidarietà sulla quale si fondano la nostra democrazia e la nostra libertà. </a:t>
            </a:r>
            <a:br>
              <a:rPr lang="it-IT" sz="2200" kern="100" dirty="0">
                <a:effectLst/>
                <a:latin typeface="Calibri" panose="020F0502020204030204" pitchFamily="34" charset="0"/>
                <a:ea typeface="Calibri" panose="020F0502020204030204" pitchFamily="34" charset="0"/>
              </a:rPr>
            </a:br>
            <a:endParaRPr lang="it-IT" sz="2200" kern="100" dirty="0">
              <a:effectLst/>
              <a:latin typeface="Calibri" panose="020F0502020204030204" pitchFamily="34" charset="0"/>
              <a:ea typeface="Calibri" panose="020F0502020204030204" pitchFamily="34" charset="0"/>
            </a:endParaRPr>
          </a:p>
          <a:p>
            <a:pPr marL="342900" marR="25400" lvl="0" indent="-342900" fontAlgn="base">
              <a:lnSpc>
                <a:spcPts val="2160"/>
              </a:lnSpc>
              <a:spcBef>
                <a:spcPts val="0"/>
              </a:spcBef>
              <a:buClr>
                <a:srgbClr val="181717"/>
              </a:buClr>
              <a:buSzPts val="1200"/>
              <a:buFont typeface="Arial" panose="020B0604020202020204" pitchFamily="34" charset="0"/>
              <a:buChar char="•"/>
            </a:pPr>
            <a:r>
              <a:rPr lang="it-IT" sz="2200" b="1" u="none" strike="noStrike" kern="100" dirty="0">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Destinatari</a:t>
            </a:r>
            <a:r>
              <a:rPr lang="it-IT" sz="2200" u="none" strike="noStrike" kern="100" dirty="0">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 tutti gli iscritti di FQTS e i componenti delle reti associative regionali </a:t>
            </a:r>
          </a:p>
          <a:p>
            <a:pPr marL="342900" marR="25400" lvl="0" indent="-342900" fontAlgn="base">
              <a:lnSpc>
                <a:spcPts val="2160"/>
              </a:lnSpc>
              <a:spcBef>
                <a:spcPts val="0"/>
              </a:spcBef>
              <a:buClr>
                <a:srgbClr val="181717"/>
              </a:buClr>
              <a:buSzPts val="1200"/>
              <a:buFont typeface="Arial" panose="020B0604020202020204" pitchFamily="34" charset="0"/>
              <a:buChar char="•"/>
            </a:pPr>
            <a:r>
              <a:rPr lang="en-US" sz="2200" b="1" u="none" strike="noStrike" kern="100" dirty="0" err="1">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Formazione</a:t>
            </a:r>
            <a:r>
              <a:rPr lang="en-US" sz="2200" b="1" u="none" strike="noStrike" kern="100" dirty="0">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 on line </a:t>
            </a:r>
            <a:r>
              <a:rPr lang="en-US" sz="2200" b="1" u="none" strike="noStrike" kern="100" dirty="0" err="1">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sincrona</a:t>
            </a:r>
            <a:r>
              <a:rPr lang="en-US" sz="2200" b="1" u="none" strike="noStrike" kern="100" dirty="0">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 12 ore </a:t>
            </a:r>
            <a:r>
              <a:rPr lang="en-US" sz="2200" u="none" strike="noStrike" kern="100" dirty="0">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 </a:t>
            </a:r>
            <a:endParaRPr lang="it-IT" sz="2200" u="none" strike="noStrike" kern="100" dirty="0">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endParaRPr>
          </a:p>
          <a:p>
            <a:pPr>
              <a:lnSpc>
                <a:spcPts val="2160"/>
              </a:lnSpc>
              <a:spcBef>
                <a:spcPts val="0"/>
              </a:spcBef>
            </a:pPr>
            <a:endParaRPr lang="it-IT" sz="1800" dirty="0"/>
          </a:p>
        </p:txBody>
      </p:sp>
      <p:pic>
        <p:nvPicPr>
          <p:cNvPr id="13318" name="Picture 6" descr="I Magi, il Bambino, l'arte del dono. Il significato profondo dell'Epifania  e di antichi racconti | Il Nuovo Torrazzo">
            <a:extLst>
              <a:ext uri="{FF2B5EF4-FFF2-40B4-BE49-F238E27FC236}">
                <a16:creationId xmlns:a16="http://schemas.microsoft.com/office/drawing/2014/main" id="{FB7379D4-7AFD-00FB-9550-FD944EAAAA5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2807" r="23078" b="2"/>
          <a:stretch/>
        </p:blipFill>
        <p:spPr bwMode="auto">
          <a:xfrm>
            <a:off x="8401508" y="1664266"/>
            <a:ext cx="3446938" cy="3582896"/>
          </a:xfrm>
          <a:prstGeom prst="rect">
            <a:avLst/>
          </a:prstGeom>
          <a:noFill/>
          <a:extLst>
            <a:ext uri="{909E8E84-426E-40DD-AFC4-6F175D3DCCD1}">
              <a14:hiddenFill xmlns:a14="http://schemas.microsoft.com/office/drawing/2010/main">
                <a:solidFill>
                  <a:srgbClr val="FFFFFF"/>
                </a:solidFill>
              </a14:hiddenFill>
            </a:ext>
          </a:extLst>
        </p:spPr>
      </p:pic>
      <p:pic>
        <p:nvPicPr>
          <p:cNvPr id="6" name="Immagine 5">
            <a:extLst>
              <a:ext uri="{FF2B5EF4-FFF2-40B4-BE49-F238E27FC236}">
                <a16:creationId xmlns:a16="http://schemas.microsoft.com/office/drawing/2014/main" id="{273DAB44-BC05-8A2D-158A-9B3FA39BB0FF}"/>
              </a:ext>
            </a:extLst>
          </p:cNvPr>
          <p:cNvPicPr>
            <a:picLocks noChangeAspect="1"/>
          </p:cNvPicPr>
          <p:nvPr/>
        </p:nvPicPr>
        <p:blipFill>
          <a:blip r:embed="rId3"/>
          <a:stretch>
            <a:fillRect/>
          </a:stretch>
        </p:blipFill>
        <p:spPr>
          <a:xfrm>
            <a:off x="11342914" y="179613"/>
            <a:ext cx="718457" cy="718457"/>
          </a:xfrm>
          <a:prstGeom prst="rect">
            <a:avLst/>
          </a:prstGeom>
        </p:spPr>
      </p:pic>
    </p:spTree>
    <p:extLst>
      <p:ext uri="{BB962C8B-B14F-4D97-AF65-F5344CB8AC3E}">
        <p14:creationId xmlns:p14="http://schemas.microsoft.com/office/powerpoint/2010/main" val="22248331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7A0702-FDC1-9120-56BC-78A50B6A7703}"/>
              </a:ext>
            </a:extLst>
          </p:cNvPr>
          <p:cNvSpPr>
            <a:spLocks noGrp="1"/>
          </p:cNvSpPr>
          <p:nvPr>
            <p:ph type="title"/>
          </p:nvPr>
        </p:nvSpPr>
        <p:spPr>
          <a:xfrm>
            <a:off x="1724636" y="220031"/>
            <a:ext cx="9618277" cy="936886"/>
          </a:xfrm>
        </p:spPr>
        <p:txBody>
          <a:bodyPr anchor="b">
            <a:normAutofit fontScale="90000"/>
          </a:bodyPr>
          <a:lstStyle/>
          <a:p>
            <a:pPr marL="6350" marR="2047875" indent="-6350" algn="ctr">
              <a:spcAft>
                <a:spcPts val="440"/>
              </a:spcAft>
            </a:pPr>
            <a:r>
              <a:rPr lang="en-US" sz="3100" b="1" kern="100" dirty="0">
                <a:effectLst/>
                <a:latin typeface="Calibri" panose="020F0502020204030204" pitchFamily="34" charset="0"/>
                <a:ea typeface="Calibri" panose="020F0502020204030204" pitchFamily="34" charset="0"/>
              </a:rPr>
              <a:t>A1 L4 </a:t>
            </a:r>
            <a:r>
              <a:rPr lang="it-IT" sz="3100" kern="100" dirty="0">
                <a:effectLst/>
                <a:latin typeface="Calibri" panose="020F0502020204030204" pitchFamily="34" charset="0"/>
                <a:ea typeface="Calibri" panose="020F0502020204030204" pitchFamily="34" charset="0"/>
              </a:rPr>
              <a:t>La Carta Costituzionale e il Terzo Settore </a:t>
            </a:r>
            <a:r>
              <a:rPr lang="it-IT" sz="3400" kern="100" dirty="0">
                <a:effectLst/>
                <a:latin typeface="Calibri" panose="020F0502020204030204" pitchFamily="34" charset="0"/>
                <a:ea typeface="Calibri" panose="020F0502020204030204" pitchFamily="34" charset="0"/>
              </a:rPr>
              <a:t/>
            </a:r>
            <a:br>
              <a:rPr lang="it-IT" sz="3400" kern="100" dirty="0">
                <a:effectLst/>
                <a:latin typeface="Calibri" panose="020F0502020204030204" pitchFamily="34" charset="0"/>
                <a:ea typeface="Calibri" panose="020F0502020204030204" pitchFamily="34" charset="0"/>
              </a:rPr>
            </a:br>
            <a:endParaRPr lang="it-IT" sz="3400" dirty="0"/>
          </a:p>
        </p:txBody>
      </p:sp>
      <p:sp>
        <p:nvSpPr>
          <p:cNvPr id="3" name="Segnaposto contenuto 2">
            <a:extLst>
              <a:ext uri="{FF2B5EF4-FFF2-40B4-BE49-F238E27FC236}">
                <a16:creationId xmlns:a16="http://schemas.microsoft.com/office/drawing/2014/main" id="{F8A1602A-ECAB-4D78-BC4A-7E59D813025D}"/>
              </a:ext>
            </a:extLst>
          </p:cNvPr>
          <p:cNvSpPr>
            <a:spLocks noGrp="1"/>
          </p:cNvSpPr>
          <p:nvPr>
            <p:ph idx="1"/>
          </p:nvPr>
        </p:nvSpPr>
        <p:spPr>
          <a:xfrm>
            <a:off x="278574" y="1156916"/>
            <a:ext cx="8225345" cy="4676956"/>
          </a:xfrm>
        </p:spPr>
        <p:txBody>
          <a:bodyPr anchor="t">
            <a:noAutofit/>
          </a:bodyPr>
          <a:lstStyle/>
          <a:p>
            <a:pPr marL="0" indent="0">
              <a:lnSpc>
                <a:spcPts val="2400"/>
              </a:lnSpc>
              <a:spcBef>
                <a:spcPts val="0"/>
              </a:spcBef>
              <a:buNone/>
            </a:pPr>
            <a:r>
              <a:rPr lang="it-IT" sz="2200" dirty="0">
                <a:effectLst/>
                <a:latin typeface="Calibri" panose="020F0502020204030204" pitchFamily="34" charset="0"/>
                <a:ea typeface="Calibri" panose="020F0502020204030204" pitchFamily="34" charset="0"/>
                <a:cs typeface="Calibri" panose="020F0502020204030204" pitchFamily="34" charset="0"/>
              </a:rPr>
              <a:t>Obiettivo del percorso è accompagnare i partecipanti verso la consapevolezza delle principali norme che regolano l’ordinamento repubblicano italiano, anche attraverso collegamenti verso l’alto, con l’Unione europea, e verso il basso, con le autonomie locali</a:t>
            </a:r>
            <a:r>
              <a:rPr lang="it-IT" sz="2200" dirty="0">
                <a:latin typeface="Calibri" panose="020F0502020204030204" pitchFamily="34" charset="0"/>
                <a:ea typeface="Calibri" panose="020F0502020204030204" pitchFamily="34" charset="0"/>
                <a:cs typeface="Calibri" panose="020F0502020204030204" pitchFamily="34" charset="0"/>
              </a:rPr>
              <a:t>. La linea formativa consentirà </a:t>
            </a:r>
            <a:r>
              <a:rPr lang="it-IT" sz="2200" kern="100" dirty="0">
                <a:effectLst/>
                <a:latin typeface="Calibri" panose="020F0502020204030204" pitchFamily="34" charset="0"/>
                <a:ea typeface="Calibri" panose="020F0502020204030204" pitchFamily="34" charset="0"/>
                <a:cs typeface="Calibri" panose="020F0502020204030204" pitchFamily="34" charset="0"/>
              </a:rPr>
              <a:t>di raggiungere una conoscenza di base dell’impianto costituzionale italiano, e di quello che viene chiamato il Diritto costituzionale del Terzo settore. Si partirà dal principio di sussidiarietà verticale e soprattutto orizzontale, e si arriverà fino al rapporto tra tutela e valorizzazione del territorio con lo sviluppo delle attività di economia civile e sociale, in particolare, nel campo dei criteri ESG. Possibile focus su Autonomia regionale differenziata e le Zone Economiche Speciali (ZES) del sud Italia. </a:t>
            </a:r>
            <a:br>
              <a:rPr lang="it-IT" sz="2200" kern="100" dirty="0">
                <a:effectLst/>
                <a:latin typeface="Calibri" panose="020F0502020204030204" pitchFamily="34" charset="0"/>
                <a:ea typeface="Calibri" panose="020F0502020204030204" pitchFamily="34" charset="0"/>
                <a:cs typeface="Calibri" panose="020F0502020204030204" pitchFamily="34" charset="0"/>
              </a:rPr>
            </a:br>
            <a:endParaRPr lang="it-IT" sz="2200" kern="100" dirty="0">
              <a:effectLst/>
              <a:latin typeface="Calibri" panose="020F0502020204030204" pitchFamily="34" charset="0"/>
              <a:ea typeface="Calibri" panose="020F0502020204030204" pitchFamily="34" charset="0"/>
              <a:cs typeface="Calibri" panose="020F0502020204030204" pitchFamily="34" charset="0"/>
            </a:endParaRPr>
          </a:p>
          <a:p>
            <a:pPr marL="342900" marR="25400" lvl="0" indent="-342900" algn="just" fontAlgn="base">
              <a:lnSpc>
                <a:spcPts val="2400"/>
              </a:lnSpc>
              <a:spcBef>
                <a:spcPts val="0"/>
              </a:spcBef>
              <a:buClr>
                <a:srgbClr val="181717"/>
              </a:buClr>
              <a:buSzPts val="1200"/>
              <a:buFont typeface="Arial" panose="020B0604020202020204" pitchFamily="34" charset="0"/>
              <a:buChar char="•"/>
            </a:pPr>
            <a:r>
              <a:rPr lang="it-IT" sz="2200" b="1" u="none" strike="noStrike" kern="100" dirty="0">
                <a:solidFill>
                  <a:srgbClr val="181717"/>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Destinatari</a:t>
            </a:r>
            <a:r>
              <a:rPr lang="it-IT" sz="2200" u="none" strike="noStrike" kern="100" dirty="0">
                <a:solidFill>
                  <a:srgbClr val="181717"/>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 tutti gli iscritti di FQTS e i componenti delle reti associative regionali </a:t>
            </a:r>
          </a:p>
          <a:p>
            <a:pPr marL="342900" marR="25400" lvl="0" indent="-342900" algn="just" fontAlgn="base">
              <a:lnSpc>
                <a:spcPts val="2400"/>
              </a:lnSpc>
              <a:spcBef>
                <a:spcPts val="0"/>
              </a:spcBef>
              <a:buClr>
                <a:srgbClr val="181717"/>
              </a:buClr>
              <a:buSzPts val="1200"/>
              <a:buFont typeface="Arial" panose="020B0604020202020204" pitchFamily="34" charset="0"/>
              <a:buChar char="•"/>
            </a:pPr>
            <a:r>
              <a:rPr lang="it-IT" sz="2200" b="1" u="none" strike="noStrike" kern="100" dirty="0">
                <a:solidFill>
                  <a:srgbClr val="181717"/>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Formazione on line sincrona 8 ore ‐ in presenza 4 ore </a:t>
            </a:r>
            <a:r>
              <a:rPr lang="it-IT" sz="2200" u="none" strike="noStrike" kern="100" dirty="0">
                <a:solidFill>
                  <a:srgbClr val="181717"/>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 </a:t>
            </a:r>
          </a:p>
          <a:p>
            <a:pPr marL="0" indent="0">
              <a:lnSpc>
                <a:spcPts val="2400"/>
              </a:lnSpc>
              <a:spcBef>
                <a:spcPts val="0"/>
              </a:spcBef>
              <a:buNone/>
            </a:pPr>
            <a:endParaRPr lang="it-IT" sz="2000" kern="100" dirty="0">
              <a:effectLst/>
              <a:latin typeface="Calibri" panose="020F0502020204030204" pitchFamily="34" charset="0"/>
              <a:ea typeface="Calibri" panose="020F0502020204030204" pitchFamily="34" charset="0"/>
            </a:endParaRPr>
          </a:p>
          <a:p>
            <a:pPr marL="0" indent="0">
              <a:lnSpc>
                <a:spcPts val="2400"/>
              </a:lnSpc>
              <a:spcBef>
                <a:spcPts val="0"/>
              </a:spcBef>
              <a:buNone/>
            </a:pPr>
            <a:endParaRPr lang="it-IT" sz="2000" dirty="0"/>
          </a:p>
        </p:txBody>
      </p:sp>
      <p:pic>
        <p:nvPicPr>
          <p:cNvPr id="6" name="Immagine 5">
            <a:extLst>
              <a:ext uri="{FF2B5EF4-FFF2-40B4-BE49-F238E27FC236}">
                <a16:creationId xmlns:a16="http://schemas.microsoft.com/office/drawing/2014/main" id="{719A60D1-6D18-D0B1-859C-5CDF649D56CA}"/>
              </a:ext>
            </a:extLst>
          </p:cNvPr>
          <p:cNvPicPr>
            <a:picLocks noChangeAspect="1"/>
          </p:cNvPicPr>
          <p:nvPr/>
        </p:nvPicPr>
        <p:blipFill>
          <a:blip r:embed="rId2"/>
          <a:stretch>
            <a:fillRect/>
          </a:stretch>
        </p:blipFill>
        <p:spPr>
          <a:xfrm>
            <a:off x="11342914" y="179613"/>
            <a:ext cx="718457" cy="718457"/>
          </a:xfrm>
          <a:prstGeom prst="rect">
            <a:avLst/>
          </a:prstGeom>
        </p:spPr>
      </p:pic>
      <p:pic>
        <p:nvPicPr>
          <p:cNvPr id="1026" name="Picture 2" descr="La Costituzione della Repubblica Italiana">
            <a:extLst>
              <a:ext uri="{FF2B5EF4-FFF2-40B4-BE49-F238E27FC236}">
                <a16:creationId xmlns:a16="http://schemas.microsoft.com/office/drawing/2014/main" id="{6B1E92B6-AC35-4361-098F-CC6B1D46E31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03920" y="1450357"/>
            <a:ext cx="3409506" cy="38257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58235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E65609F-08E0-7C4E-5DDB-A5FDFAB5E452}"/>
              </a:ext>
            </a:extLst>
          </p:cNvPr>
          <p:cNvSpPr>
            <a:spLocks noGrp="1"/>
          </p:cNvSpPr>
          <p:nvPr>
            <p:ph type="title"/>
          </p:nvPr>
        </p:nvSpPr>
        <p:spPr>
          <a:xfrm>
            <a:off x="827314" y="310209"/>
            <a:ext cx="10515600" cy="1325563"/>
          </a:xfrm>
        </p:spPr>
        <p:txBody>
          <a:bodyPr>
            <a:normAutofit/>
          </a:bodyPr>
          <a:lstStyle/>
          <a:p>
            <a:r>
              <a:rPr lang="it-IT" sz="4000" dirty="0">
                <a:latin typeface="Calibri" panose="020F0502020204030204" pitchFamily="34" charset="0"/>
                <a:cs typeface="Calibri" panose="020F0502020204030204" pitchFamily="34" charset="0"/>
              </a:rPr>
              <a:t>Sono tre i filoni di sviluppo proposti per l’annualità 2024 di FQTS </a:t>
            </a:r>
          </a:p>
        </p:txBody>
      </p:sp>
      <p:pic>
        <p:nvPicPr>
          <p:cNvPr id="5" name="Immagine 4">
            <a:extLst>
              <a:ext uri="{FF2B5EF4-FFF2-40B4-BE49-F238E27FC236}">
                <a16:creationId xmlns:a16="http://schemas.microsoft.com/office/drawing/2014/main" id="{B64176D6-EB4D-F74A-9937-1261BA040FBC}"/>
              </a:ext>
            </a:extLst>
          </p:cNvPr>
          <p:cNvPicPr>
            <a:picLocks noChangeAspect="1"/>
          </p:cNvPicPr>
          <p:nvPr/>
        </p:nvPicPr>
        <p:blipFill>
          <a:blip r:embed="rId2"/>
          <a:stretch>
            <a:fillRect/>
          </a:stretch>
        </p:blipFill>
        <p:spPr>
          <a:xfrm>
            <a:off x="11342914" y="179613"/>
            <a:ext cx="718457" cy="718457"/>
          </a:xfrm>
          <a:prstGeom prst="rect">
            <a:avLst/>
          </a:prstGeom>
        </p:spPr>
      </p:pic>
      <p:sp>
        <p:nvSpPr>
          <p:cNvPr id="7" name="CasellaDiTesto 6">
            <a:extLst>
              <a:ext uri="{FF2B5EF4-FFF2-40B4-BE49-F238E27FC236}">
                <a16:creationId xmlns:a16="http://schemas.microsoft.com/office/drawing/2014/main" id="{D2E708CC-C953-AA56-B130-224955789413}"/>
              </a:ext>
            </a:extLst>
          </p:cNvPr>
          <p:cNvSpPr txBox="1"/>
          <p:nvPr/>
        </p:nvSpPr>
        <p:spPr>
          <a:xfrm>
            <a:off x="827314" y="2010125"/>
            <a:ext cx="10357757" cy="3646255"/>
          </a:xfrm>
          <a:prstGeom prst="rect">
            <a:avLst/>
          </a:prstGeom>
          <a:noFill/>
        </p:spPr>
        <p:txBody>
          <a:bodyPr wrap="square">
            <a:spAutoFit/>
          </a:bodyPr>
          <a:lstStyle/>
          <a:p>
            <a:pPr marL="285750" indent="-285750">
              <a:lnSpc>
                <a:spcPts val="4040"/>
              </a:lnSpc>
              <a:buFont typeface="Arial" panose="020B0604020202020204" pitchFamily="34" charset="0"/>
              <a:buChar char="•"/>
            </a:pPr>
            <a:r>
              <a:rPr lang="it-IT" sz="2700" dirty="0">
                <a:latin typeface="Calibri" panose="020F0502020204030204" pitchFamily="34" charset="0"/>
                <a:cs typeface="Calibri" panose="020F0502020204030204" pitchFamily="34" charset="0"/>
              </a:rPr>
              <a:t>Il 1° è dedicato alle Reti socie dei soggetti promotori, a Forum regionali e territoriali ed ai CSV. Si sviluppa su </a:t>
            </a:r>
            <a:r>
              <a:rPr lang="it-IT" sz="2700" b="1" dirty="0">
                <a:latin typeface="Calibri" panose="020F0502020204030204" pitchFamily="34" charset="0"/>
                <a:cs typeface="Calibri" panose="020F0502020204030204" pitchFamily="34" charset="0"/>
              </a:rPr>
              <a:t>9 linee formative</a:t>
            </a:r>
            <a:r>
              <a:rPr lang="it-IT" sz="2700" dirty="0">
                <a:latin typeface="Calibri" panose="020F0502020204030204" pitchFamily="34" charset="0"/>
                <a:cs typeface="Calibri" panose="020F0502020204030204" pitchFamily="34" charset="0"/>
              </a:rPr>
              <a:t>.</a:t>
            </a:r>
          </a:p>
          <a:p>
            <a:pPr marL="285750" indent="-285750">
              <a:lnSpc>
                <a:spcPts val="4040"/>
              </a:lnSpc>
              <a:buFont typeface="Arial" panose="020B0604020202020204" pitchFamily="34" charset="0"/>
              <a:buChar char="•"/>
            </a:pPr>
            <a:r>
              <a:rPr lang="it-IT" sz="2700" dirty="0">
                <a:latin typeface="Calibri" panose="020F0502020204030204" pitchFamily="34" charset="0"/>
                <a:cs typeface="Calibri" panose="020F0502020204030204" pitchFamily="34" charset="0"/>
              </a:rPr>
              <a:t>Il 2° è dedicato a tutti coloro che sono interessati ed abitano nelle sei regioni di interesse della Fondazione Con Il Sud. Si sviluppa su </a:t>
            </a:r>
            <a:r>
              <a:rPr lang="it-IT" sz="2700" b="1" dirty="0">
                <a:latin typeface="Calibri" panose="020F0502020204030204" pitchFamily="34" charset="0"/>
                <a:cs typeface="Calibri" panose="020F0502020204030204" pitchFamily="34" charset="0"/>
              </a:rPr>
              <a:t>4 linee formative</a:t>
            </a:r>
            <a:r>
              <a:rPr lang="it-IT" sz="2700" dirty="0">
                <a:latin typeface="Calibri" panose="020F0502020204030204" pitchFamily="34" charset="0"/>
                <a:cs typeface="Calibri" panose="020F0502020204030204" pitchFamily="34" charset="0"/>
              </a:rPr>
              <a:t>.</a:t>
            </a:r>
          </a:p>
          <a:p>
            <a:pPr marL="285750" indent="-285750">
              <a:lnSpc>
                <a:spcPts val="4040"/>
              </a:lnSpc>
              <a:buFont typeface="Arial" panose="020B0604020202020204" pitchFamily="34" charset="0"/>
              <a:buChar char="•"/>
            </a:pPr>
            <a:r>
              <a:rPr lang="it-IT" sz="2700" dirty="0">
                <a:latin typeface="Calibri" panose="020F0502020204030204" pitchFamily="34" charset="0"/>
                <a:cs typeface="Calibri" panose="020F0502020204030204" pitchFamily="34" charset="0"/>
              </a:rPr>
              <a:t>Il 3° è dedicato a tutti coloro che sono interessati. Si sviluppa su </a:t>
            </a:r>
            <a:r>
              <a:rPr lang="it-IT" sz="2700" b="1" dirty="0">
                <a:latin typeface="Calibri" panose="020F0502020204030204" pitchFamily="34" charset="0"/>
                <a:cs typeface="Calibri" panose="020F0502020204030204" pitchFamily="34" charset="0"/>
              </a:rPr>
              <a:t>2 linee </a:t>
            </a:r>
            <a:r>
              <a:rPr lang="en-US" sz="2700" b="1" dirty="0">
                <a:latin typeface="Calibri" panose="020F0502020204030204" pitchFamily="34" charset="0"/>
                <a:cs typeface="Calibri" panose="020F0502020204030204" pitchFamily="34" charset="0"/>
              </a:rPr>
              <a:t>formative</a:t>
            </a:r>
            <a:r>
              <a:rPr lang="en-US" sz="2700" dirty="0">
                <a:latin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10955502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FB30061-D87D-BA0D-A1BE-FCD96C0924FA}"/>
              </a:ext>
            </a:extLst>
          </p:cNvPr>
          <p:cNvSpPr>
            <a:spLocks noGrp="1"/>
          </p:cNvSpPr>
          <p:nvPr>
            <p:ph type="title"/>
          </p:nvPr>
        </p:nvSpPr>
        <p:spPr>
          <a:xfrm>
            <a:off x="572493" y="238540"/>
            <a:ext cx="10619763" cy="1095798"/>
          </a:xfrm>
        </p:spPr>
        <p:txBody>
          <a:bodyPr anchor="b">
            <a:normAutofit/>
          </a:bodyPr>
          <a:lstStyle/>
          <a:p>
            <a:pPr marL="6350" indent="-6350">
              <a:spcAft>
                <a:spcPts val="420"/>
              </a:spcAft>
            </a:pPr>
            <a:r>
              <a:rPr lang="it-IT" sz="3000" b="1" kern="100" dirty="0">
                <a:effectLst/>
                <a:latin typeface="Calibri" panose="020F0502020204030204" pitchFamily="34" charset="0"/>
                <a:ea typeface="Calibri" panose="020F0502020204030204" pitchFamily="34" charset="0"/>
              </a:rPr>
              <a:t>A5  L1 </a:t>
            </a:r>
            <a:r>
              <a:rPr lang="it-IT" sz="3000" kern="100" dirty="0">
                <a:effectLst/>
                <a:latin typeface="Calibri" panose="020F0502020204030204" pitchFamily="34" charset="0"/>
                <a:ea typeface="Calibri" panose="020F0502020204030204" pitchFamily="34" charset="0"/>
              </a:rPr>
              <a:t>Valorizzazione delle esperienze formative esemplari dei CSV </a:t>
            </a:r>
            <a:br>
              <a:rPr lang="it-IT" sz="3000" kern="100" dirty="0">
                <a:effectLst/>
                <a:latin typeface="Calibri" panose="020F0502020204030204" pitchFamily="34" charset="0"/>
                <a:ea typeface="Calibri" panose="020F0502020204030204" pitchFamily="34" charset="0"/>
              </a:rPr>
            </a:br>
            <a:endParaRPr lang="it-IT" sz="3000" dirty="0"/>
          </a:p>
        </p:txBody>
      </p:sp>
      <p:sp>
        <p:nvSpPr>
          <p:cNvPr id="3" name="Segnaposto contenuto 2">
            <a:extLst>
              <a:ext uri="{FF2B5EF4-FFF2-40B4-BE49-F238E27FC236}">
                <a16:creationId xmlns:a16="http://schemas.microsoft.com/office/drawing/2014/main" id="{3508599B-B69A-86A4-78A8-98CB021CA955}"/>
              </a:ext>
            </a:extLst>
          </p:cNvPr>
          <p:cNvSpPr>
            <a:spLocks noGrp="1"/>
          </p:cNvSpPr>
          <p:nvPr>
            <p:ph idx="1"/>
          </p:nvPr>
        </p:nvSpPr>
        <p:spPr>
          <a:xfrm>
            <a:off x="572493" y="1334338"/>
            <a:ext cx="7030960" cy="4696396"/>
          </a:xfrm>
        </p:spPr>
        <p:txBody>
          <a:bodyPr anchor="t">
            <a:noAutofit/>
          </a:bodyPr>
          <a:lstStyle/>
          <a:p>
            <a:pPr marL="0" marR="29210" indent="0">
              <a:lnSpc>
                <a:spcPts val="2880"/>
              </a:lnSpc>
              <a:spcBef>
                <a:spcPts val="0"/>
              </a:spcBef>
              <a:buNone/>
            </a:pPr>
            <a:r>
              <a:rPr lang="it-IT" sz="2400" kern="100" dirty="0">
                <a:latin typeface="Calibri" panose="020F0502020204030204" pitchFamily="34" charset="0"/>
                <a:ea typeface="Calibri" panose="020F0502020204030204" pitchFamily="34" charset="0"/>
              </a:rPr>
              <a:t>L</a:t>
            </a:r>
            <a:r>
              <a:rPr lang="it-IT" sz="2400" kern="100" dirty="0">
                <a:effectLst/>
                <a:latin typeface="Calibri" panose="020F0502020204030204" pitchFamily="34" charset="0"/>
                <a:ea typeface="Calibri" panose="020F0502020204030204" pitchFamily="34" charset="0"/>
              </a:rPr>
              <a:t>’attività formativa che nasce dall’esperienza consolidata dei Centri di </a:t>
            </a:r>
            <a:r>
              <a:rPr lang="it-IT" sz="2400" kern="100" dirty="0">
                <a:latin typeface="Calibri" panose="020F0502020204030204" pitchFamily="34" charset="0"/>
                <a:ea typeface="Calibri" panose="020F0502020204030204" pitchFamily="34" charset="0"/>
              </a:rPr>
              <a:t>S</a:t>
            </a:r>
            <a:r>
              <a:rPr lang="it-IT" sz="2400" kern="100" dirty="0">
                <a:effectLst/>
                <a:latin typeface="Calibri" panose="020F0502020204030204" pitchFamily="34" charset="0"/>
                <a:ea typeface="Calibri" panose="020F0502020204030204" pitchFamily="34" charset="0"/>
              </a:rPr>
              <a:t>ervizio al volontariato sui territori delle regioni oggetto dell’intervento della Fondazione Con Il Sud per valorizzare esperienze formative esemplari dei CSV delle regioni di rispettivo riferimento, per integrare il loro impegno formativo, espresso nella loro programmazione, con quello del progetto FQTS;  </a:t>
            </a:r>
            <a:r>
              <a:rPr lang="it-IT" sz="2400" b="1" kern="100" dirty="0">
                <a:effectLst/>
                <a:latin typeface="Calibri" panose="020F0502020204030204" pitchFamily="34" charset="0"/>
                <a:ea typeface="Calibri" panose="020F0502020204030204" pitchFamily="34" charset="0"/>
              </a:rPr>
              <a:t>I destinatari </a:t>
            </a:r>
            <a:r>
              <a:rPr lang="it-IT" sz="2400" kern="100" dirty="0">
                <a:effectLst/>
                <a:latin typeface="Calibri" panose="020F0502020204030204" pitchFamily="34" charset="0"/>
                <a:ea typeface="Calibri" panose="020F0502020204030204" pitchFamily="34" charset="0"/>
              </a:rPr>
              <a:t>della formazione saranno Reti di terzo settore e gli ETS regionali. </a:t>
            </a:r>
            <a:br>
              <a:rPr lang="it-IT" sz="2400" kern="100" dirty="0">
                <a:effectLst/>
                <a:latin typeface="Calibri" panose="020F0502020204030204" pitchFamily="34" charset="0"/>
                <a:ea typeface="Calibri" panose="020F0502020204030204" pitchFamily="34" charset="0"/>
              </a:rPr>
            </a:br>
            <a:endParaRPr lang="it-IT" sz="2400" kern="100" dirty="0">
              <a:effectLst/>
              <a:latin typeface="Calibri" panose="020F0502020204030204" pitchFamily="34" charset="0"/>
              <a:ea typeface="Calibri" panose="020F0502020204030204" pitchFamily="34" charset="0"/>
            </a:endParaRPr>
          </a:p>
          <a:p>
            <a:pPr marR="27305" fontAlgn="base">
              <a:lnSpc>
                <a:spcPts val="2880"/>
              </a:lnSpc>
              <a:spcBef>
                <a:spcPts val="0"/>
              </a:spcBef>
              <a:buClr>
                <a:srgbClr val="181717"/>
              </a:buClr>
              <a:buSzPts val="1200"/>
            </a:pPr>
            <a:r>
              <a:rPr lang="it-IT" sz="2400" b="1" u="none" strike="noStrike" kern="100" dirty="0">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Luogo di svolgimento: </a:t>
            </a:r>
            <a:r>
              <a:rPr lang="it-IT" sz="2400" u="none" strike="noStrike" kern="100" dirty="0">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piattaforma formativa web</a:t>
            </a:r>
          </a:p>
          <a:p>
            <a:pPr marR="27305" fontAlgn="base">
              <a:lnSpc>
                <a:spcPts val="2880"/>
              </a:lnSpc>
              <a:spcBef>
                <a:spcPts val="0"/>
              </a:spcBef>
              <a:buClr>
                <a:srgbClr val="181717"/>
              </a:buClr>
              <a:buSzPts val="1200"/>
            </a:pPr>
            <a:r>
              <a:rPr lang="it-IT" sz="2400" b="1" kern="100" dirty="0" err="1">
                <a:uFill>
                  <a:solidFill>
                    <a:srgbClr val="000000"/>
                  </a:solidFill>
                </a:uFill>
                <a:latin typeface="Calibri" panose="020F0502020204030204" pitchFamily="34" charset="0"/>
                <a:ea typeface="Calibri" panose="020F0502020204030204" pitchFamily="34" charset="0"/>
                <a:cs typeface="Calibri" panose="020F0502020204030204" pitchFamily="34" charset="0"/>
              </a:rPr>
              <a:t>F</a:t>
            </a:r>
            <a:r>
              <a:rPr lang="en-US" sz="2400" b="1" u="none" strike="noStrike" kern="100" dirty="0" err="1">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ormazione</a:t>
            </a:r>
            <a:r>
              <a:rPr lang="en-US" sz="2400" b="1" u="none" strike="noStrike" kern="100" dirty="0">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 </a:t>
            </a:r>
            <a:r>
              <a:rPr lang="en-US" sz="2400" u="none" strike="noStrike" kern="100" dirty="0">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on line </a:t>
            </a:r>
            <a:r>
              <a:rPr lang="en-US" sz="2400" u="none" strike="noStrike" kern="100" dirty="0" err="1">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sincrona</a:t>
            </a:r>
            <a:r>
              <a:rPr lang="en-US" sz="2400" u="none" strike="noStrike" kern="100" dirty="0">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 72 ore</a:t>
            </a:r>
            <a:r>
              <a:rPr lang="en-US" sz="2400" b="1" u="none" strike="noStrike" kern="100" dirty="0">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 </a:t>
            </a:r>
            <a:r>
              <a:rPr lang="en-US" sz="2400" u="none" strike="noStrike" kern="100" dirty="0">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 </a:t>
            </a:r>
            <a:endParaRPr lang="it-IT" sz="2400" u="none" strike="noStrike" kern="100" dirty="0">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endParaRPr>
          </a:p>
          <a:p>
            <a:pPr>
              <a:lnSpc>
                <a:spcPts val="2880"/>
              </a:lnSpc>
              <a:spcBef>
                <a:spcPts val="0"/>
              </a:spcBef>
            </a:pPr>
            <a:endParaRPr lang="it-IT" sz="2400" dirty="0"/>
          </a:p>
        </p:txBody>
      </p:sp>
      <p:pic>
        <p:nvPicPr>
          <p:cNvPr id="4" name="Immagine 3" descr="Immagine che contiene testo, mappa, atlante, Carattere&#10;&#10;Descrizione generata automaticamente">
            <a:extLst>
              <a:ext uri="{FF2B5EF4-FFF2-40B4-BE49-F238E27FC236}">
                <a16:creationId xmlns:a16="http://schemas.microsoft.com/office/drawing/2014/main" id="{F4C6D2E3-4A60-48B5-08CD-C9103230BE3B}"/>
              </a:ext>
            </a:extLst>
          </p:cNvPr>
          <p:cNvPicPr>
            <a:picLocks noChangeAspect="1"/>
          </p:cNvPicPr>
          <p:nvPr/>
        </p:nvPicPr>
        <p:blipFill rotWithShape="1">
          <a:blip r:embed="rId2"/>
          <a:srcRect l="19455" r="10796" b="1"/>
          <a:stretch/>
        </p:blipFill>
        <p:spPr>
          <a:xfrm>
            <a:off x="7754111" y="1645610"/>
            <a:ext cx="3865395" cy="4096512"/>
          </a:xfrm>
          <a:prstGeom prst="rect">
            <a:avLst/>
          </a:prstGeom>
        </p:spPr>
      </p:pic>
      <p:pic>
        <p:nvPicPr>
          <p:cNvPr id="7" name="Immagine 6">
            <a:extLst>
              <a:ext uri="{FF2B5EF4-FFF2-40B4-BE49-F238E27FC236}">
                <a16:creationId xmlns:a16="http://schemas.microsoft.com/office/drawing/2014/main" id="{47B93095-52A2-62B0-3637-0707E5AB8F08}"/>
              </a:ext>
            </a:extLst>
          </p:cNvPr>
          <p:cNvPicPr>
            <a:picLocks noChangeAspect="1"/>
          </p:cNvPicPr>
          <p:nvPr/>
        </p:nvPicPr>
        <p:blipFill>
          <a:blip r:embed="rId3"/>
          <a:stretch>
            <a:fillRect/>
          </a:stretch>
        </p:blipFill>
        <p:spPr>
          <a:xfrm>
            <a:off x="11342914" y="179613"/>
            <a:ext cx="718457" cy="718457"/>
          </a:xfrm>
          <a:prstGeom prst="rect">
            <a:avLst/>
          </a:prstGeom>
        </p:spPr>
      </p:pic>
    </p:spTree>
    <p:extLst>
      <p:ext uri="{BB962C8B-B14F-4D97-AF65-F5344CB8AC3E}">
        <p14:creationId xmlns:p14="http://schemas.microsoft.com/office/powerpoint/2010/main" val="6630837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A0E7E40-6D52-8766-ACEB-6A358CD469D4}"/>
              </a:ext>
            </a:extLst>
          </p:cNvPr>
          <p:cNvSpPr>
            <a:spLocks noGrp="1"/>
          </p:cNvSpPr>
          <p:nvPr>
            <p:ph type="title"/>
          </p:nvPr>
        </p:nvSpPr>
        <p:spPr>
          <a:xfrm>
            <a:off x="838200" y="235288"/>
            <a:ext cx="10515600" cy="1128701"/>
          </a:xfrm>
        </p:spPr>
        <p:txBody>
          <a:bodyPr>
            <a:normAutofit/>
          </a:bodyPr>
          <a:lstStyle/>
          <a:p>
            <a:pPr marL="6350" indent="-6350" algn="ctr">
              <a:spcAft>
                <a:spcPts val="420"/>
              </a:spcAft>
            </a:pPr>
            <a:r>
              <a:rPr lang="it-IT" sz="2800" b="1" kern="100" dirty="0">
                <a:effectLst/>
                <a:latin typeface="Calibri" panose="020F0502020204030204" pitchFamily="34" charset="0"/>
                <a:ea typeface="Calibri" panose="020F0502020204030204" pitchFamily="34" charset="0"/>
              </a:rPr>
              <a:t>A5 L2  </a:t>
            </a:r>
            <a:r>
              <a:rPr lang="it-IT" sz="2800" kern="100" dirty="0">
                <a:effectLst/>
                <a:latin typeface="Calibri" panose="020F0502020204030204" pitchFamily="34" charset="0"/>
                <a:ea typeface="Calibri" panose="020F0502020204030204" pitchFamily="34" charset="0"/>
              </a:rPr>
              <a:t>Rafforzamento dell’identità e della dimensione politica  delle reti regionali di terzo settore </a:t>
            </a:r>
            <a:endParaRPr lang="it-IT" sz="2800" dirty="0"/>
          </a:p>
        </p:txBody>
      </p:sp>
      <p:sp>
        <p:nvSpPr>
          <p:cNvPr id="3" name="Segnaposto contenuto 2">
            <a:extLst>
              <a:ext uri="{FF2B5EF4-FFF2-40B4-BE49-F238E27FC236}">
                <a16:creationId xmlns:a16="http://schemas.microsoft.com/office/drawing/2014/main" id="{104F0995-C5CD-261A-6063-C83137730302}"/>
              </a:ext>
            </a:extLst>
          </p:cNvPr>
          <p:cNvSpPr>
            <a:spLocks noGrp="1"/>
          </p:cNvSpPr>
          <p:nvPr>
            <p:ph idx="1"/>
          </p:nvPr>
        </p:nvSpPr>
        <p:spPr>
          <a:xfrm>
            <a:off x="660806" y="1560851"/>
            <a:ext cx="10952074" cy="4469883"/>
          </a:xfrm>
        </p:spPr>
        <p:txBody>
          <a:bodyPr>
            <a:noAutofit/>
          </a:bodyPr>
          <a:lstStyle/>
          <a:p>
            <a:pPr marL="0" marR="29210" indent="0">
              <a:spcAft>
                <a:spcPts val="440"/>
              </a:spcAft>
              <a:buNone/>
            </a:pPr>
            <a:r>
              <a:rPr lang="it-IT" sz="2100" kern="100" dirty="0">
                <a:latin typeface="Calibri" panose="020F0502020204030204" pitchFamily="34" charset="0"/>
                <a:ea typeface="Calibri" panose="020F0502020204030204" pitchFamily="34" charset="0"/>
              </a:rPr>
              <a:t>O</a:t>
            </a:r>
            <a:r>
              <a:rPr lang="it-IT" sz="2100" kern="100" dirty="0">
                <a:effectLst/>
                <a:latin typeface="Calibri" panose="020F0502020204030204" pitchFamily="34" charset="0"/>
                <a:ea typeface="Calibri" panose="020F0502020204030204" pitchFamily="34" charset="0"/>
              </a:rPr>
              <a:t>biettivo di questa linea è progettare e programmare azioni di rafforzamento politico delle Reti di Terzo settore, attraverso azioni di riflessione e messa in comune di buone pratiche che, in attività formative individuate dai referenti regionali di progetto</a:t>
            </a:r>
            <a:r>
              <a:rPr lang="it-IT" sz="2100" kern="100" dirty="0">
                <a:latin typeface="Calibri" panose="020F0502020204030204" pitchFamily="34" charset="0"/>
                <a:ea typeface="Calibri" panose="020F0502020204030204" pitchFamily="34" charset="0"/>
              </a:rPr>
              <a:t> </a:t>
            </a:r>
            <a:r>
              <a:rPr lang="it-IT" sz="2100" kern="100" dirty="0">
                <a:effectLst/>
                <a:latin typeface="Calibri" panose="020F0502020204030204" pitchFamily="34" charset="0"/>
                <a:ea typeface="Calibri" panose="020F0502020204030204" pitchFamily="34" charset="0"/>
              </a:rPr>
              <a:t>(insieme ad esperti e docenti delle varie università e centri di ricerca che afferiscono alle sei regioni di impegno del progetto), consentano un rafforzamento del ruolo che il Terzo settore può e deve giocare nel campo largo dei molteplici impegni che si è assunto come propria dimensione di responsabilità per il miglioramento della vita, in tutte le forme in cui essa si esprime, delle donne e degli uomini, all’interno della dimensione intergenerazionale, che nella dimensione regionale e più particolarmente territoriale trovano il loro contesto di espressione di vita e di lavoro.  </a:t>
            </a:r>
          </a:p>
          <a:p>
            <a:pPr marL="0" marR="29210" indent="0">
              <a:spcAft>
                <a:spcPts val="440"/>
              </a:spcAft>
              <a:buNone/>
            </a:pPr>
            <a:r>
              <a:rPr lang="it-IT" sz="2100" kern="100" dirty="0">
                <a:effectLst/>
                <a:latin typeface="Calibri" panose="020F0502020204030204" pitchFamily="34" charset="0"/>
                <a:ea typeface="Calibri" panose="020F0502020204030204" pitchFamily="34" charset="0"/>
              </a:rPr>
              <a:t>L’ascolto dei bisogni formativi, la elaborazione di risposte coerenti e condivise, la costruzione di spazi di riflessione e crescita delle reti di terzo settore di livello regionale, saranno i passaggi formativi che i referenti del progetto, espressione dei CSV territoriali e dei Forum Regionali, dovranno, all’inizio delle attività formative del progetto, definire e pianificare in accordo con la struttura nazionale espressione dei promotori di FQTS. </a:t>
            </a:r>
          </a:p>
          <a:p>
            <a:endParaRPr lang="it-IT" sz="2100" dirty="0"/>
          </a:p>
        </p:txBody>
      </p:sp>
      <p:pic>
        <p:nvPicPr>
          <p:cNvPr id="7" name="Immagine 6">
            <a:extLst>
              <a:ext uri="{FF2B5EF4-FFF2-40B4-BE49-F238E27FC236}">
                <a16:creationId xmlns:a16="http://schemas.microsoft.com/office/drawing/2014/main" id="{B08F1C99-6C9E-BB39-394A-7612EE1C6B7C}"/>
              </a:ext>
            </a:extLst>
          </p:cNvPr>
          <p:cNvPicPr>
            <a:picLocks noChangeAspect="1"/>
          </p:cNvPicPr>
          <p:nvPr/>
        </p:nvPicPr>
        <p:blipFill>
          <a:blip r:embed="rId2"/>
          <a:stretch>
            <a:fillRect/>
          </a:stretch>
        </p:blipFill>
        <p:spPr>
          <a:xfrm>
            <a:off x="11342914" y="179613"/>
            <a:ext cx="718457" cy="718457"/>
          </a:xfrm>
          <a:prstGeom prst="rect">
            <a:avLst/>
          </a:prstGeom>
        </p:spPr>
      </p:pic>
    </p:spTree>
    <p:extLst>
      <p:ext uri="{BB962C8B-B14F-4D97-AF65-F5344CB8AC3E}">
        <p14:creationId xmlns:p14="http://schemas.microsoft.com/office/powerpoint/2010/main" val="15882937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376B1AC6-4834-8165-6938-C62257AECD12}"/>
              </a:ext>
            </a:extLst>
          </p:cNvPr>
          <p:cNvPicPr>
            <a:picLocks noChangeAspect="1"/>
          </p:cNvPicPr>
          <p:nvPr/>
        </p:nvPicPr>
        <p:blipFill>
          <a:blip r:embed="rId2"/>
          <a:stretch>
            <a:fillRect/>
          </a:stretch>
        </p:blipFill>
        <p:spPr>
          <a:xfrm>
            <a:off x="3456475" y="934381"/>
            <a:ext cx="5279049" cy="5471663"/>
          </a:xfrm>
          <a:prstGeom prst="rect">
            <a:avLst/>
          </a:prstGeom>
        </p:spPr>
      </p:pic>
      <p:sp>
        <p:nvSpPr>
          <p:cNvPr id="5" name="CasellaDiTesto 4">
            <a:extLst>
              <a:ext uri="{FF2B5EF4-FFF2-40B4-BE49-F238E27FC236}">
                <a16:creationId xmlns:a16="http://schemas.microsoft.com/office/drawing/2014/main" id="{F23B73E8-17B8-F323-8C6F-4C83253A5AD5}"/>
              </a:ext>
            </a:extLst>
          </p:cNvPr>
          <p:cNvSpPr txBox="1"/>
          <p:nvPr/>
        </p:nvSpPr>
        <p:spPr>
          <a:xfrm>
            <a:off x="326010" y="451956"/>
            <a:ext cx="10288650" cy="615553"/>
          </a:xfrm>
          <a:prstGeom prst="rect">
            <a:avLst/>
          </a:prstGeom>
          <a:noFill/>
        </p:spPr>
        <p:txBody>
          <a:bodyPr wrap="none" rtlCol="0">
            <a:spAutoFit/>
          </a:bodyPr>
          <a:lstStyle/>
          <a:p>
            <a:pPr algn="ctr"/>
            <a:r>
              <a:rPr lang="en-US" sz="3400" dirty="0">
                <a:latin typeface="Calibri" panose="020F0502020204030204" pitchFamily="34" charset="0"/>
                <a:ea typeface="+mj-ea"/>
                <a:cs typeface="Calibri" panose="020F0502020204030204" pitchFamily="34" charset="0"/>
              </a:rPr>
              <a:t>3. </a:t>
            </a:r>
            <a:r>
              <a:rPr lang="en-US" sz="3400" dirty="0" err="1">
                <a:latin typeface="Calibri" panose="020F0502020204030204" pitchFamily="34" charset="0"/>
                <a:ea typeface="+mj-ea"/>
                <a:cs typeface="Calibri" panose="020F0502020204030204" pitchFamily="34" charset="0"/>
              </a:rPr>
              <a:t>Formazione</a:t>
            </a:r>
            <a:r>
              <a:rPr lang="en-US" sz="3400" dirty="0">
                <a:latin typeface="Calibri" panose="020F0502020204030204" pitchFamily="34" charset="0"/>
                <a:ea typeface="+mj-ea"/>
                <a:cs typeface="Calibri" panose="020F0502020204030204" pitchFamily="34" charset="0"/>
              </a:rPr>
              <a:t> </a:t>
            </a:r>
            <a:r>
              <a:rPr lang="it-IT" sz="3400" dirty="0">
                <a:latin typeface="Calibri" panose="020F0502020204030204" pitchFamily="34" charset="0"/>
                <a:ea typeface="+mj-ea"/>
                <a:cs typeface="Calibri" panose="020F0502020204030204" pitchFamily="34" charset="0"/>
              </a:rPr>
              <a:t>dedicata a tutti coloro che sono interessati</a:t>
            </a:r>
          </a:p>
        </p:txBody>
      </p:sp>
      <p:pic>
        <p:nvPicPr>
          <p:cNvPr id="3" name="Immagine 2">
            <a:extLst>
              <a:ext uri="{FF2B5EF4-FFF2-40B4-BE49-F238E27FC236}">
                <a16:creationId xmlns:a16="http://schemas.microsoft.com/office/drawing/2014/main" id="{9BA696F9-ACED-99DE-9CAA-77DD8FE1F0C9}"/>
              </a:ext>
            </a:extLst>
          </p:cNvPr>
          <p:cNvPicPr>
            <a:picLocks noChangeAspect="1"/>
          </p:cNvPicPr>
          <p:nvPr/>
        </p:nvPicPr>
        <p:blipFill>
          <a:blip r:embed="rId3"/>
          <a:stretch>
            <a:fillRect/>
          </a:stretch>
        </p:blipFill>
        <p:spPr>
          <a:xfrm>
            <a:off x="11342914" y="179613"/>
            <a:ext cx="718457" cy="718457"/>
          </a:xfrm>
          <a:prstGeom prst="rect">
            <a:avLst/>
          </a:prstGeom>
        </p:spPr>
      </p:pic>
    </p:spTree>
    <p:extLst>
      <p:ext uri="{BB962C8B-B14F-4D97-AF65-F5344CB8AC3E}">
        <p14:creationId xmlns:p14="http://schemas.microsoft.com/office/powerpoint/2010/main" val="41503538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descr="Immagine che contiene testo, schermata, design&#10;&#10;Descrizione generata automaticamente">
            <a:extLst>
              <a:ext uri="{FF2B5EF4-FFF2-40B4-BE49-F238E27FC236}">
                <a16:creationId xmlns:a16="http://schemas.microsoft.com/office/drawing/2014/main" id="{F52A691D-1DDB-977A-4812-FB89CBC586E3}"/>
              </a:ext>
            </a:extLst>
          </p:cNvPr>
          <p:cNvPicPr>
            <a:picLocks noChangeAspect="1"/>
          </p:cNvPicPr>
          <p:nvPr/>
        </p:nvPicPr>
        <p:blipFill>
          <a:blip r:embed="rId2"/>
          <a:stretch>
            <a:fillRect/>
          </a:stretch>
        </p:blipFill>
        <p:spPr>
          <a:xfrm>
            <a:off x="7406640" y="1737277"/>
            <a:ext cx="4580748" cy="3474804"/>
          </a:xfrm>
          <a:prstGeom prst="rect">
            <a:avLst/>
          </a:prstGeom>
        </p:spPr>
      </p:pic>
      <p:sp>
        <p:nvSpPr>
          <p:cNvPr id="2" name="Titolo 1">
            <a:extLst>
              <a:ext uri="{FF2B5EF4-FFF2-40B4-BE49-F238E27FC236}">
                <a16:creationId xmlns:a16="http://schemas.microsoft.com/office/drawing/2014/main" id="{EE814E51-D365-E6CD-C595-32CA33D0E086}"/>
              </a:ext>
            </a:extLst>
          </p:cNvPr>
          <p:cNvSpPr>
            <a:spLocks noGrp="1"/>
          </p:cNvSpPr>
          <p:nvPr>
            <p:ph type="title"/>
          </p:nvPr>
        </p:nvSpPr>
        <p:spPr>
          <a:xfrm>
            <a:off x="1617656" y="365868"/>
            <a:ext cx="8956687" cy="751994"/>
          </a:xfrm>
        </p:spPr>
        <p:txBody>
          <a:bodyPr>
            <a:noAutofit/>
          </a:bodyPr>
          <a:lstStyle/>
          <a:p>
            <a:r>
              <a:rPr lang="it-IT" sz="3000" b="1" kern="100" dirty="0">
                <a:effectLst/>
                <a:latin typeface="Calibri" panose="020F0502020204030204" pitchFamily="34" charset="0"/>
                <a:ea typeface="Calibri" panose="020F0502020204030204" pitchFamily="34" charset="0"/>
              </a:rPr>
              <a:t>A1 L5 </a:t>
            </a:r>
            <a:r>
              <a:rPr lang="it-IT" sz="3000" kern="100" dirty="0">
                <a:effectLst/>
                <a:latin typeface="Calibri" panose="020F0502020204030204" pitchFamily="34" charset="0"/>
                <a:ea typeface="Calibri" panose="020F0502020204030204" pitchFamily="34" charset="0"/>
              </a:rPr>
              <a:t>Terzo settore e Dati del sistema Statistico Ufficiale </a:t>
            </a:r>
            <a:endParaRPr lang="it-IT" sz="3000" dirty="0"/>
          </a:p>
        </p:txBody>
      </p:sp>
      <p:sp>
        <p:nvSpPr>
          <p:cNvPr id="3" name="Segnaposto contenuto 2">
            <a:extLst>
              <a:ext uri="{FF2B5EF4-FFF2-40B4-BE49-F238E27FC236}">
                <a16:creationId xmlns:a16="http://schemas.microsoft.com/office/drawing/2014/main" id="{C10D2BC9-4BDB-BFF7-98CA-C161CF37328B}"/>
              </a:ext>
            </a:extLst>
          </p:cNvPr>
          <p:cNvSpPr>
            <a:spLocks noGrp="1"/>
          </p:cNvSpPr>
          <p:nvPr>
            <p:ph idx="1"/>
          </p:nvPr>
        </p:nvSpPr>
        <p:spPr>
          <a:xfrm>
            <a:off x="415014" y="1384868"/>
            <a:ext cx="7302522" cy="4645866"/>
          </a:xfrm>
        </p:spPr>
        <p:txBody>
          <a:bodyPr>
            <a:noAutofit/>
          </a:bodyPr>
          <a:lstStyle/>
          <a:p>
            <a:pPr marL="0" indent="0">
              <a:lnSpc>
                <a:spcPts val="2400"/>
              </a:lnSpc>
              <a:spcBef>
                <a:spcPts val="0"/>
              </a:spcBef>
              <a:buNone/>
            </a:pPr>
            <a:r>
              <a:rPr lang="it-IT" sz="2000" kern="100" dirty="0">
                <a:effectLst/>
                <a:latin typeface="Calibri" panose="020F0502020204030204" pitchFamily="34" charset="0"/>
                <a:ea typeface="Calibri" panose="020F0502020204030204" pitchFamily="34" charset="0"/>
              </a:rPr>
              <a:t>Obiettivo del percorso è quello di approfondire il tema della natura dei dati e delle modalità del loro reperimento nel sistema informativo. Sappiamo che i dati statistici rivestono un ruolo cruciale, anche nel contesto delle attività del Terzo settore, ma è necessario che i dati siano accurati, rappresentativi ed utilizzati in modo ponderato. Le attività in cui sono coinvolti gli ETS – che sia la progettazione per rispondere ad un avviso di un EEPP o una Fondazione di origine bancaria, oppure esperienze di amministrazione condivisa ‐ aprono sempre più spazi di coinvolgimento e protagonismo che chiedono anche maggiore responsabilità. Portare ai tavoli di confronto le esperienze sul campo è un passaggio necessario ma può non essere sufficiente: occorre che esse siano arricchite dal contributo che possono dare lo studio e l’analisi di contesto di bisogni o dei diritti negati basate sui DATI raccolti da enti a ciò preposti. </a:t>
            </a:r>
          </a:p>
          <a:p>
            <a:endParaRPr lang="it-IT" sz="1400" dirty="0"/>
          </a:p>
        </p:txBody>
      </p:sp>
      <p:pic>
        <p:nvPicPr>
          <p:cNvPr id="6" name="Immagine 5">
            <a:extLst>
              <a:ext uri="{FF2B5EF4-FFF2-40B4-BE49-F238E27FC236}">
                <a16:creationId xmlns:a16="http://schemas.microsoft.com/office/drawing/2014/main" id="{CBC8849F-FD60-37E1-06BA-7F2C72585531}"/>
              </a:ext>
            </a:extLst>
          </p:cNvPr>
          <p:cNvPicPr>
            <a:picLocks noChangeAspect="1"/>
          </p:cNvPicPr>
          <p:nvPr/>
        </p:nvPicPr>
        <p:blipFill>
          <a:blip r:embed="rId3"/>
          <a:stretch>
            <a:fillRect/>
          </a:stretch>
        </p:blipFill>
        <p:spPr>
          <a:xfrm>
            <a:off x="11342914" y="179613"/>
            <a:ext cx="718457" cy="718457"/>
          </a:xfrm>
          <a:prstGeom prst="rect">
            <a:avLst/>
          </a:prstGeom>
        </p:spPr>
      </p:pic>
    </p:spTree>
    <p:extLst>
      <p:ext uri="{BB962C8B-B14F-4D97-AF65-F5344CB8AC3E}">
        <p14:creationId xmlns:p14="http://schemas.microsoft.com/office/powerpoint/2010/main" val="14877515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DF330687-DF25-0070-3CA1-CFF65D140BEF}"/>
              </a:ext>
            </a:extLst>
          </p:cNvPr>
          <p:cNvSpPr txBox="1"/>
          <p:nvPr/>
        </p:nvSpPr>
        <p:spPr>
          <a:xfrm>
            <a:off x="1283817" y="213790"/>
            <a:ext cx="10006176" cy="993926"/>
          </a:xfrm>
          <a:prstGeom prst="rect">
            <a:avLst/>
          </a:prstGeom>
          <a:noFill/>
        </p:spPr>
        <p:txBody>
          <a:bodyPr wrap="square">
            <a:spAutoFit/>
          </a:bodyPr>
          <a:lstStyle/>
          <a:p>
            <a:pPr marL="6350" marR="2047875" indent="-6350">
              <a:lnSpc>
                <a:spcPct val="107000"/>
              </a:lnSpc>
              <a:spcAft>
                <a:spcPts val="440"/>
              </a:spcAft>
            </a:pPr>
            <a:r>
              <a:rPr lang="it-IT" sz="2800" b="1" kern="100" dirty="0">
                <a:effectLst/>
                <a:latin typeface="Calibri" panose="020F0502020204030204" pitchFamily="34" charset="0"/>
                <a:ea typeface="Calibri" panose="020F0502020204030204" pitchFamily="34" charset="0"/>
              </a:rPr>
              <a:t>A6 L1 </a:t>
            </a:r>
            <a:r>
              <a:rPr lang="it-IT" sz="2800" kern="100" dirty="0">
                <a:effectLst/>
                <a:latin typeface="Calibri" panose="020F0502020204030204" pitchFamily="34" charset="0"/>
                <a:ea typeface="Calibri" panose="020F0502020204030204" pitchFamily="34" charset="0"/>
              </a:rPr>
              <a:t>Lifelong Learning nel Terzo settore per la società della conoscenza – I MOOC di FQTS</a:t>
            </a:r>
          </a:p>
        </p:txBody>
      </p:sp>
      <p:pic>
        <p:nvPicPr>
          <p:cNvPr id="8" name="Picture 15644">
            <a:extLst>
              <a:ext uri="{FF2B5EF4-FFF2-40B4-BE49-F238E27FC236}">
                <a16:creationId xmlns:a16="http://schemas.microsoft.com/office/drawing/2014/main" id="{A0E56496-2576-401C-4596-A915E0324B2C}"/>
              </a:ext>
            </a:extLst>
          </p:cNvPr>
          <p:cNvPicPr/>
          <p:nvPr/>
        </p:nvPicPr>
        <p:blipFill>
          <a:blip r:embed="rId2"/>
          <a:stretch>
            <a:fillRect/>
          </a:stretch>
        </p:blipFill>
        <p:spPr>
          <a:xfrm>
            <a:off x="9265862" y="2016484"/>
            <a:ext cx="2722178" cy="2825032"/>
          </a:xfrm>
          <a:prstGeom prst="rect">
            <a:avLst/>
          </a:prstGeom>
        </p:spPr>
      </p:pic>
      <p:sp>
        <p:nvSpPr>
          <p:cNvPr id="9" name="CasellaDiTesto 8">
            <a:extLst>
              <a:ext uri="{FF2B5EF4-FFF2-40B4-BE49-F238E27FC236}">
                <a16:creationId xmlns:a16="http://schemas.microsoft.com/office/drawing/2014/main" id="{B322B347-1A55-848E-BA41-B9F467EB584A}"/>
              </a:ext>
            </a:extLst>
          </p:cNvPr>
          <p:cNvSpPr txBox="1"/>
          <p:nvPr/>
        </p:nvSpPr>
        <p:spPr>
          <a:xfrm>
            <a:off x="336330" y="1477305"/>
            <a:ext cx="8929532" cy="4911344"/>
          </a:xfrm>
          <a:prstGeom prst="rect">
            <a:avLst/>
          </a:prstGeom>
          <a:noFill/>
        </p:spPr>
        <p:txBody>
          <a:bodyPr wrap="square" rtlCol="0">
            <a:spAutoFit/>
          </a:bodyPr>
          <a:lstStyle/>
          <a:p>
            <a:pPr>
              <a:lnSpc>
                <a:spcPts val="2880"/>
              </a:lnSpc>
            </a:pPr>
            <a:r>
              <a:rPr lang="it-IT" sz="2200" dirty="0">
                <a:solidFill>
                  <a:srgbClr val="181717"/>
                </a:solidFill>
                <a:effectLst/>
                <a:latin typeface="Calibri" panose="020F0502020204030204" pitchFamily="34" charset="0"/>
                <a:ea typeface="Calibri" panose="020F0502020204030204" pitchFamily="34" charset="0"/>
              </a:rPr>
              <a:t>Le piattaforme di e‐learning offrono un mezzo efficace ed efficiente per acquisire nuovi saperi, saper fare e saper essere, tenendo il passo con le esigenze in continua evoluzione dei territori, delle comunità, dell’intera società.</a:t>
            </a:r>
          </a:p>
          <a:p>
            <a:pPr marL="6350" marR="29210" indent="-6350" algn="just">
              <a:lnSpc>
                <a:spcPts val="2880"/>
              </a:lnSpc>
            </a:pPr>
            <a:r>
              <a:rPr lang="it-IT" sz="2200" kern="100" dirty="0">
                <a:solidFill>
                  <a:srgbClr val="181717"/>
                </a:solidFill>
                <a:latin typeface="Calibri" panose="020F0502020204030204" pitchFamily="34" charset="0"/>
                <a:ea typeface="Calibri" panose="020F0502020204030204" pitchFamily="34" charset="0"/>
              </a:rPr>
              <a:t>È indispensabile orientare il Terzo </a:t>
            </a:r>
            <a:r>
              <a:rPr lang="it-IT" sz="2200" kern="100" dirty="0">
                <a:solidFill>
                  <a:srgbClr val="181717"/>
                </a:solidFill>
                <a:effectLst/>
                <a:latin typeface="Calibri" panose="020F0502020204030204" pitchFamily="34" charset="0"/>
                <a:ea typeface="Calibri" panose="020F0502020204030204" pitchFamily="34" charset="0"/>
              </a:rPr>
              <a:t>Settore verso questa modalità di apprendimento e di approccio alla conoscenza</a:t>
            </a:r>
            <a:r>
              <a:rPr lang="it-IT" sz="2200" kern="100" dirty="0">
                <a:solidFill>
                  <a:srgbClr val="181717"/>
                </a:solidFill>
                <a:latin typeface="Calibri" panose="020F0502020204030204" pitchFamily="34" charset="0"/>
                <a:ea typeface="Calibri" panose="020F0502020204030204" pitchFamily="34" charset="0"/>
              </a:rPr>
              <a:t>, diventa quindi </a:t>
            </a:r>
            <a:r>
              <a:rPr lang="it-IT" sz="2200" kern="100" dirty="0">
                <a:solidFill>
                  <a:srgbClr val="181717"/>
                </a:solidFill>
                <a:effectLst/>
                <a:latin typeface="Calibri" panose="020F0502020204030204" pitchFamily="34" charset="0"/>
                <a:ea typeface="Calibri" panose="020F0502020204030204" pitchFamily="34" charset="0"/>
              </a:rPr>
              <a:t>strategico dare ai corsi online, già attualmente disponibili, una centralità ancora maggiore, più sistemica, così che ‐ da un lato ‐ se ne possa monitorare la fruizione con maggiore dettaglio, e ‐ dall’altro ‐ si possa consentire ai partecipanti di ottenere un attestato di partecipazione, utile come evidenza di apprendimento non formale.  </a:t>
            </a:r>
          </a:p>
          <a:p>
            <a:pPr marL="6350" marR="29210" indent="-6350" algn="just">
              <a:lnSpc>
                <a:spcPts val="2880"/>
              </a:lnSpc>
            </a:pPr>
            <a:r>
              <a:rPr lang="it-IT" sz="2200" kern="100" dirty="0">
                <a:solidFill>
                  <a:srgbClr val="181717"/>
                </a:solidFill>
                <a:effectLst/>
                <a:latin typeface="Calibri" panose="020F0502020204030204" pitchFamily="34" charset="0"/>
                <a:ea typeface="Calibri" panose="020F0502020204030204" pitchFamily="34" charset="0"/>
              </a:rPr>
              <a:t>La prospettiva è quella di aggiungere </a:t>
            </a:r>
            <a:r>
              <a:rPr lang="it-IT" sz="2200" kern="100" dirty="0">
                <a:solidFill>
                  <a:srgbClr val="181717"/>
                </a:solidFill>
                <a:latin typeface="Calibri" panose="020F0502020204030204" pitchFamily="34" charset="0"/>
                <a:ea typeface="Calibri" panose="020F0502020204030204" pitchFamily="34" charset="0"/>
              </a:rPr>
              <a:t>in maniera continuativa</a:t>
            </a:r>
            <a:r>
              <a:rPr lang="it-IT" sz="2200" kern="100" dirty="0">
                <a:solidFill>
                  <a:srgbClr val="181717"/>
                </a:solidFill>
                <a:effectLst/>
                <a:latin typeface="Calibri" panose="020F0502020204030204" pitchFamily="34" charset="0"/>
                <a:ea typeface="Calibri" panose="020F0502020204030204" pitchFamily="34" charset="0"/>
              </a:rPr>
              <a:t> nuovi percorsi formativi nella piattaforma e-learning di FQTS</a:t>
            </a:r>
            <a:endParaRPr lang="it-IT" dirty="0"/>
          </a:p>
        </p:txBody>
      </p:sp>
      <p:pic>
        <p:nvPicPr>
          <p:cNvPr id="3" name="Immagine 2">
            <a:extLst>
              <a:ext uri="{FF2B5EF4-FFF2-40B4-BE49-F238E27FC236}">
                <a16:creationId xmlns:a16="http://schemas.microsoft.com/office/drawing/2014/main" id="{7F189505-ECF1-4CB1-4E42-9F02597F8698}"/>
              </a:ext>
            </a:extLst>
          </p:cNvPr>
          <p:cNvPicPr>
            <a:picLocks noChangeAspect="1"/>
          </p:cNvPicPr>
          <p:nvPr/>
        </p:nvPicPr>
        <p:blipFill>
          <a:blip r:embed="rId3"/>
          <a:stretch>
            <a:fillRect/>
          </a:stretch>
        </p:blipFill>
        <p:spPr>
          <a:xfrm>
            <a:off x="11342914" y="179613"/>
            <a:ext cx="718457" cy="718457"/>
          </a:xfrm>
          <a:prstGeom prst="rect">
            <a:avLst/>
          </a:prstGeom>
        </p:spPr>
      </p:pic>
    </p:spTree>
    <p:extLst>
      <p:ext uri="{BB962C8B-B14F-4D97-AF65-F5344CB8AC3E}">
        <p14:creationId xmlns:p14="http://schemas.microsoft.com/office/powerpoint/2010/main" val="6258402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7FD3AC4-77D8-C3B6-A21A-3F52E6F1959A}"/>
              </a:ext>
            </a:extLst>
          </p:cNvPr>
          <p:cNvSpPr>
            <a:spLocks noGrp="1"/>
          </p:cNvSpPr>
          <p:nvPr>
            <p:ph type="title"/>
          </p:nvPr>
        </p:nvSpPr>
        <p:spPr>
          <a:xfrm>
            <a:off x="702129" y="365125"/>
            <a:ext cx="10651671" cy="1325563"/>
          </a:xfrm>
        </p:spPr>
        <p:txBody>
          <a:bodyPr>
            <a:normAutofit/>
          </a:bodyPr>
          <a:lstStyle/>
          <a:p>
            <a:pPr algn="ctr"/>
            <a:r>
              <a:rPr lang="it-IT" sz="3100" dirty="0">
                <a:latin typeface="Calibri" panose="020F0502020204030204" pitchFamily="34" charset="0"/>
                <a:cs typeface="Calibri" panose="020F0502020204030204" pitchFamily="34" charset="0"/>
              </a:rPr>
              <a:t>Primo filone di sviluppo: </a:t>
            </a:r>
            <a:br>
              <a:rPr lang="it-IT" sz="3100" dirty="0">
                <a:latin typeface="Calibri" panose="020F0502020204030204" pitchFamily="34" charset="0"/>
                <a:cs typeface="Calibri" panose="020F0502020204030204" pitchFamily="34" charset="0"/>
              </a:rPr>
            </a:br>
            <a:r>
              <a:rPr lang="it-IT" sz="2400" dirty="0">
                <a:latin typeface="Calibri" panose="020F0502020204030204" pitchFamily="34" charset="0"/>
                <a:cs typeface="Calibri" panose="020F0502020204030204" pitchFamily="34" charset="0"/>
              </a:rPr>
              <a:t>Reti socie dei soggetti promotori, Forum regionali e territoriali, CSV. </a:t>
            </a:r>
            <a:br>
              <a:rPr lang="it-IT" sz="2400" dirty="0">
                <a:latin typeface="Calibri" panose="020F0502020204030204" pitchFamily="34" charset="0"/>
                <a:cs typeface="Calibri" panose="020F0502020204030204" pitchFamily="34" charset="0"/>
              </a:rPr>
            </a:br>
            <a:r>
              <a:rPr lang="it-IT" sz="2400" b="1" dirty="0">
                <a:latin typeface="Calibri" panose="020F0502020204030204" pitchFamily="34" charset="0"/>
                <a:cs typeface="Calibri" panose="020F0502020204030204" pitchFamily="34" charset="0"/>
              </a:rPr>
              <a:t>9 linee formative</a:t>
            </a:r>
            <a:endParaRPr lang="it-IT" b="1" dirty="0">
              <a:latin typeface="Calibri" panose="020F0502020204030204" pitchFamily="34" charset="0"/>
              <a:cs typeface="Calibri" panose="020F0502020204030204" pitchFamily="34" charset="0"/>
            </a:endParaRPr>
          </a:p>
        </p:txBody>
      </p:sp>
      <p:sp>
        <p:nvSpPr>
          <p:cNvPr id="5" name="CasellaDiTesto 4">
            <a:extLst>
              <a:ext uri="{FF2B5EF4-FFF2-40B4-BE49-F238E27FC236}">
                <a16:creationId xmlns:a16="http://schemas.microsoft.com/office/drawing/2014/main" id="{9CF0EA63-5FC1-B48A-8188-5DFBE87204B7}"/>
              </a:ext>
            </a:extLst>
          </p:cNvPr>
          <p:cNvSpPr txBox="1"/>
          <p:nvPr/>
        </p:nvSpPr>
        <p:spPr>
          <a:xfrm>
            <a:off x="582385" y="2078722"/>
            <a:ext cx="11478986" cy="3536481"/>
          </a:xfrm>
          <a:prstGeom prst="rect">
            <a:avLst/>
          </a:prstGeom>
          <a:noFill/>
        </p:spPr>
        <p:txBody>
          <a:bodyPr wrap="square" rtlCol="0">
            <a:spAutoFit/>
          </a:bodyPr>
          <a:lstStyle/>
          <a:p>
            <a:pPr marL="342900" indent="-342900">
              <a:lnSpc>
                <a:spcPts val="2960"/>
              </a:lnSpc>
              <a:buFont typeface="Arial" panose="020B0604020202020204" pitchFamily="34" charset="0"/>
              <a:buChar char="•"/>
            </a:pPr>
            <a:r>
              <a:rPr lang="it-IT" sz="2300" dirty="0">
                <a:latin typeface="Calibri" panose="020F0502020204030204" pitchFamily="34" charset="0"/>
                <a:cs typeface="Calibri" panose="020F0502020204030204" pitchFamily="34" charset="0"/>
              </a:rPr>
              <a:t>A1 L1 Comunità di pratica per la </a:t>
            </a:r>
            <a:r>
              <a:rPr lang="it-IT" sz="2300" b="1" dirty="0">
                <a:latin typeface="Calibri" panose="020F0502020204030204" pitchFamily="34" charset="0"/>
                <a:cs typeface="Calibri" panose="020F0502020204030204" pitchFamily="34" charset="0"/>
              </a:rPr>
              <a:t>amministrazione condivisa</a:t>
            </a:r>
          </a:p>
          <a:p>
            <a:pPr marL="342900" indent="-342900">
              <a:lnSpc>
                <a:spcPts val="2960"/>
              </a:lnSpc>
              <a:buFont typeface="Arial" panose="020B0604020202020204" pitchFamily="34" charset="0"/>
              <a:buChar char="•"/>
            </a:pPr>
            <a:r>
              <a:rPr lang="it-IT" sz="2300" dirty="0">
                <a:latin typeface="Calibri" panose="020F0502020204030204" pitchFamily="34" charset="0"/>
                <a:cs typeface="Calibri" panose="020F0502020204030204" pitchFamily="34" charset="0"/>
              </a:rPr>
              <a:t>A1 L2 Comunità di pratica per i </a:t>
            </a:r>
            <a:r>
              <a:rPr lang="it-IT" sz="2300" b="1" dirty="0">
                <a:latin typeface="Calibri" panose="020F0502020204030204" pitchFamily="34" charset="0"/>
                <a:cs typeface="Calibri" panose="020F0502020204030204" pitchFamily="34" charset="0"/>
              </a:rPr>
              <a:t>fondi europei </a:t>
            </a:r>
          </a:p>
          <a:p>
            <a:pPr marL="342900" indent="-342900">
              <a:lnSpc>
                <a:spcPts val="2960"/>
              </a:lnSpc>
              <a:buFont typeface="Arial" panose="020B0604020202020204" pitchFamily="34" charset="0"/>
              <a:buChar char="•"/>
            </a:pPr>
            <a:r>
              <a:rPr lang="it-IT" sz="2300" dirty="0">
                <a:latin typeface="Calibri" panose="020F0502020204030204" pitchFamily="34" charset="0"/>
                <a:cs typeface="Calibri" panose="020F0502020204030204" pitchFamily="34" charset="0"/>
              </a:rPr>
              <a:t>A2 L1 </a:t>
            </a:r>
            <a:r>
              <a:rPr lang="it-IT" sz="2300" b="1" dirty="0">
                <a:latin typeface="Calibri" panose="020F0502020204030204" pitchFamily="34" charset="0"/>
                <a:cs typeface="Calibri" panose="020F0502020204030204" pitchFamily="34" charset="0"/>
              </a:rPr>
              <a:t>Gestione dei conflitti </a:t>
            </a:r>
            <a:r>
              <a:rPr lang="it-IT" sz="2300" dirty="0">
                <a:latin typeface="Calibri" panose="020F0502020204030204" pitchFamily="34" charset="0"/>
                <a:cs typeface="Calibri" panose="020F0502020204030204" pitchFamily="34" charset="0"/>
              </a:rPr>
              <a:t>e negoziazione creativa</a:t>
            </a:r>
          </a:p>
          <a:p>
            <a:pPr marL="342900" indent="-342900">
              <a:lnSpc>
                <a:spcPts val="2960"/>
              </a:lnSpc>
              <a:buFont typeface="Arial" panose="020B0604020202020204" pitchFamily="34" charset="0"/>
              <a:buChar char="•"/>
            </a:pPr>
            <a:r>
              <a:rPr lang="it-IT" sz="2300" dirty="0">
                <a:latin typeface="Calibri" panose="020F0502020204030204" pitchFamily="34" charset="0"/>
                <a:cs typeface="Calibri" panose="020F0502020204030204" pitchFamily="34" charset="0"/>
              </a:rPr>
              <a:t>A2 L2 </a:t>
            </a:r>
            <a:r>
              <a:rPr lang="it-IT" sz="2300" b="1" dirty="0">
                <a:latin typeface="Calibri" panose="020F0502020204030204" pitchFamily="34" charset="0"/>
                <a:cs typeface="Calibri" panose="020F0502020204030204" pitchFamily="34" charset="0"/>
              </a:rPr>
              <a:t>Public </a:t>
            </a:r>
            <a:r>
              <a:rPr lang="it-IT" sz="2300" b="1" dirty="0" err="1">
                <a:latin typeface="Calibri" panose="020F0502020204030204" pitchFamily="34" charset="0"/>
                <a:cs typeface="Calibri" panose="020F0502020204030204" pitchFamily="34" charset="0"/>
              </a:rPr>
              <a:t>speaking</a:t>
            </a:r>
            <a:r>
              <a:rPr lang="it-IT" sz="2300" b="1" dirty="0">
                <a:latin typeface="Calibri" panose="020F0502020204030204" pitchFamily="34" charset="0"/>
                <a:cs typeface="Calibri" panose="020F0502020204030204" pitchFamily="34" charset="0"/>
              </a:rPr>
              <a:t> </a:t>
            </a:r>
            <a:r>
              <a:rPr lang="it-IT" sz="2300" dirty="0">
                <a:latin typeface="Calibri" panose="020F0502020204030204" pitchFamily="34" charset="0"/>
                <a:cs typeface="Calibri" panose="020F0502020204030204" pitchFamily="34" charset="0"/>
              </a:rPr>
              <a:t>‐ Innovazione e orientamento ai valori</a:t>
            </a:r>
          </a:p>
          <a:p>
            <a:pPr marL="342900" indent="-342900">
              <a:lnSpc>
                <a:spcPts val="2960"/>
              </a:lnSpc>
              <a:buFont typeface="Arial" panose="020B0604020202020204" pitchFamily="34" charset="0"/>
              <a:buChar char="•"/>
            </a:pPr>
            <a:r>
              <a:rPr lang="it-IT" sz="2300" dirty="0">
                <a:latin typeface="Calibri" panose="020F0502020204030204" pitchFamily="34" charset="0"/>
                <a:cs typeface="Calibri" panose="020F0502020204030204" pitchFamily="34" charset="0"/>
              </a:rPr>
              <a:t>A2 L3 </a:t>
            </a:r>
            <a:r>
              <a:rPr lang="it-IT" sz="2300" b="1" dirty="0">
                <a:latin typeface="Calibri" panose="020F0502020204030204" pitchFamily="34" charset="0"/>
                <a:cs typeface="Calibri" panose="020F0502020204030204" pitchFamily="34" charset="0"/>
              </a:rPr>
              <a:t>Animazione sociale </a:t>
            </a:r>
            <a:r>
              <a:rPr lang="it-IT" sz="2300" dirty="0">
                <a:latin typeface="Calibri" panose="020F0502020204030204" pitchFamily="34" charset="0"/>
                <a:cs typeface="Calibri" panose="020F0502020204030204" pitchFamily="34" charset="0"/>
              </a:rPr>
              <a:t>‐ Dai bisogni individuali alle proposte collettive  </a:t>
            </a:r>
          </a:p>
          <a:p>
            <a:pPr marL="342900" indent="-342900">
              <a:lnSpc>
                <a:spcPts val="2960"/>
              </a:lnSpc>
              <a:buFont typeface="Arial" panose="020B0604020202020204" pitchFamily="34" charset="0"/>
              <a:buChar char="•"/>
            </a:pPr>
            <a:r>
              <a:rPr lang="it-IT" sz="2300" dirty="0">
                <a:latin typeface="Calibri" panose="020F0502020204030204" pitchFamily="34" charset="0"/>
                <a:cs typeface="Calibri" panose="020F0502020204030204" pitchFamily="34" charset="0"/>
              </a:rPr>
              <a:t>A3 L1  </a:t>
            </a:r>
            <a:r>
              <a:rPr lang="it-IT" sz="2300" b="1" dirty="0">
                <a:latin typeface="Calibri" panose="020F0502020204030204" pitchFamily="34" charset="0"/>
                <a:cs typeface="Calibri" panose="020F0502020204030204" pitchFamily="34" charset="0"/>
              </a:rPr>
              <a:t>Sviluppare le Reti </a:t>
            </a:r>
            <a:r>
              <a:rPr lang="it-IT" sz="2300" dirty="0">
                <a:latin typeface="Calibri" panose="020F0502020204030204" pitchFamily="34" charset="0"/>
                <a:cs typeface="Calibri" panose="020F0502020204030204" pitchFamily="34" charset="0"/>
              </a:rPr>
              <a:t>per rafforzare la Comunità </a:t>
            </a:r>
          </a:p>
          <a:p>
            <a:pPr marL="342900" indent="-342900">
              <a:lnSpc>
                <a:spcPts val="2960"/>
              </a:lnSpc>
              <a:buFont typeface="Arial" panose="020B0604020202020204" pitchFamily="34" charset="0"/>
              <a:buChar char="•"/>
            </a:pPr>
            <a:r>
              <a:rPr lang="it-IT" sz="2300" dirty="0">
                <a:latin typeface="Calibri" panose="020F0502020204030204" pitchFamily="34" charset="0"/>
                <a:cs typeface="Calibri" panose="020F0502020204030204" pitchFamily="34" charset="0"/>
              </a:rPr>
              <a:t>A4 L1 Tecnico delle attività di progettazione, gestione e facilitazione di </a:t>
            </a:r>
            <a:r>
              <a:rPr lang="it-IT" sz="2300" b="1" dirty="0">
                <a:latin typeface="Calibri" panose="020F0502020204030204" pitchFamily="34" charset="0"/>
                <a:cs typeface="Calibri" panose="020F0502020204030204" pitchFamily="34" charset="0"/>
              </a:rPr>
              <a:t>processi partecipativi</a:t>
            </a:r>
          </a:p>
          <a:p>
            <a:pPr marL="342900" indent="-342900">
              <a:lnSpc>
                <a:spcPts val="2960"/>
              </a:lnSpc>
              <a:buFont typeface="Arial" panose="020B0604020202020204" pitchFamily="34" charset="0"/>
              <a:buChar char="•"/>
            </a:pPr>
            <a:r>
              <a:rPr lang="it-IT" sz="2300" dirty="0">
                <a:latin typeface="Calibri" panose="020F0502020204030204" pitchFamily="34" charset="0"/>
                <a:cs typeface="Calibri" panose="020F0502020204030204" pitchFamily="34" charset="0"/>
              </a:rPr>
              <a:t>A4 L2 Tecnico esperto messa in trasparenza delle </a:t>
            </a:r>
            <a:r>
              <a:rPr lang="it-IT" sz="2300" b="1" dirty="0">
                <a:latin typeface="Calibri" panose="020F0502020204030204" pitchFamily="34" charset="0"/>
                <a:cs typeface="Calibri" panose="020F0502020204030204" pitchFamily="34" charset="0"/>
              </a:rPr>
              <a:t>competenze</a:t>
            </a:r>
            <a:r>
              <a:rPr lang="it-IT" sz="2300" dirty="0">
                <a:latin typeface="Calibri" panose="020F0502020204030204" pitchFamily="34" charset="0"/>
                <a:cs typeface="Calibri" panose="020F0502020204030204" pitchFamily="34" charset="0"/>
              </a:rPr>
              <a:t> </a:t>
            </a:r>
          </a:p>
          <a:p>
            <a:pPr marL="342900" indent="-342900">
              <a:lnSpc>
                <a:spcPts val="2960"/>
              </a:lnSpc>
              <a:buFont typeface="Arial" panose="020B0604020202020204" pitchFamily="34" charset="0"/>
              <a:buChar char="•"/>
            </a:pPr>
            <a:r>
              <a:rPr lang="it-IT" sz="2300" dirty="0">
                <a:latin typeface="Calibri" panose="020F0502020204030204" pitchFamily="34" charset="0"/>
                <a:cs typeface="Calibri" panose="020F0502020204030204" pitchFamily="34" charset="0"/>
              </a:rPr>
              <a:t>A4 L3 </a:t>
            </a:r>
            <a:r>
              <a:rPr lang="it-IT" sz="2300" b="1" dirty="0">
                <a:latin typeface="Calibri" panose="020F0502020204030204" pitchFamily="34" charset="0"/>
                <a:cs typeface="Calibri" panose="020F0502020204030204" pitchFamily="34" charset="0"/>
              </a:rPr>
              <a:t>Responsabile finanziario </a:t>
            </a:r>
            <a:r>
              <a:rPr lang="it-IT" sz="2300" dirty="0">
                <a:latin typeface="Calibri" panose="020F0502020204030204" pitchFamily="34" charset="0"/>
                <a:cs typeface="Calibri" panose="020F0502020204030204" pitchFamily="34" charset="0"/>
              </a:rPr>
              <a:t>di Reti del Terzo settore </a:t>
            </a:r>
          </a:p>
        </p:txBody>
      </p:sp>
      <p:pic>
        <p:nvPicPr>
          <p:cNvPr id="125" name="Immagine 124">
            <a:extLst>
              <a:ext uri="{FF2B5EF4-FFF2-40B4-BE49-F238E27FC236}">
                <a16:creationId xmlns:a16="http://schemas.microsoft.com/office/drawing/2014/main" id="{94DE543C-93C8-073A-DB75-CA457027E664}"/>
              </a:ext>
            </a:extLst>
          </p:cNvPr>
          <p:cNvPicPr>
            <a:picLocks noChangeAspect="1"/>
          </p:cNvPicPr>
          <p:nvPr/>
        </p:nvPicPr>
        <p:blipFill>
          <a:blip r:embed="rId2"/>
          <a:stretch>
            <a:fillRect/>
          </a:stretch>
        </p:blipFill>
        <p:spPr>
          <a:xfrm>
            <a:off x="11342914" y="179613"/>
            <a:ext cx="718457" cy="718457"/>
          </a:xfrm>
          <a:prstGeom prst="rect">
            <a:avLst/>
          </a:prstGeom>
        </p:spPr>
      </p:pic>
    </p:spTree>
    <p:extLst>
      <p:ext uri="{BB962C8B-B14F-4D97-AF65-F5344CB8AC3E}">
        <p14:creationId xmlns:p14="http://schemas.microsoft.com/office/powerpoint/2010/main" val="29083981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0">
            <a:extLst>
              <a:ext uri="{FF2B5EF4-FFF2-40B4-BE49-F238E27FC236}">
                <a16:creationId xmlns:a16="http://schemas.microsoft.com/office/drawing/2014/main" id="{743AA782-23D1-4521-8CAD-47662984AA0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Immagine 5" descr="Immagine che contiene testo, mappa, atlante, Carattere&#10;&#10;Descrizione generata automaticamente">
            <a:extLst>
              <a:ext uri="{FF2B5EF4-FFF2-40B4-BE49-F238E27FC236}">
                <a16:creationId xmlns:a16="http://schemas.microsoft.com/office/drawing/2014/main" id="{DA6B2C7F-8326-C371-AB26-B596B1976B17}"/>
              </a:ext>
            </a:extLst>
          </p:cNvPr>
          <p:cNvPicPr>
            <a:picLocks noChangeAspect="1"/>
          </p:cNvPicPr>
          <p:nvPr/>
        </p:nvPicPr>
        <p:blipFill>
          <a:blip r:embed="rId2"/>
          <a:stretch>
            <a:fillRect/>
          </a:stretch>
        </p:blipFill>
        <p:spPr>
          <a:xfrm>
            <a:off x="7370064" y="2003568"/>
            <a:ext cx="4178657" cy="3691369"/>
          </a:xfrm>
          <a:prstGeom prst="rect">
            <a:avLst/>
          </a:prstGeom>
        </p:spPr>
      </p:pic>
      <p:pic>
        <p:nvPicPr>
          <p:cNvPr id="7" name="Immagine 6">
            <a:extLst>
              <a:ext uri="{FF2B5EF4-FFF2-40B4-BE49-F238E27FC236}">
                <a16:creationId xmlns:a16="http://schemas.microsoft.com/office/drawing/2014/main" id="{28118BB0-66AB-2B34-EE4F-75B912110E76}"/>
              </a:ext>
            </a:extLst>
          </p:cNvPr>
          <p:cNvPicPr>
            <a:picLocks noChangeAspect="1"/>
          </p:cNvPicPr>
          <p:nvPr/>
        </p:nvPicPr>
        <p:blipFill>
          <a:blip r:embed="rId3"/>
          <a:stretch>
            <a:fillRect/>
          </a:stretch>
        </p:blipFill>
        <p:spPr>
          <a:xfrm>
            <a:off x="11342914" y="179613"/>
            <a:ext cx="718457" cy="718457"/>
          </a:xfrm>
          <a:prstGeom prst="rect">
            <a:avLst/>
          </a:prstGeom>
        </p:spPr>
      </p:pic>
      <p:sp>
        <p:nvSpPr>
          <p:cNvPr id="8" name="Titolo 1">
            <a:extLst>
              <a:ext uri="{FF2B5EF4-FFF2-40B4-BE49-F238E27FC236}">
                <a16:creationId xmlns:a16="http://schemas.microsoft.com/office/drawing/2014/main" id="{56091439-4C9D-2F21-A422-6DCA20576B86}"/>
              </a:ext>
            </a:extLst>
          </p:cNvPr>
          <p:cNvSpPr txBox="1">
            <a:spLocks/>
          </p:cNvSpPr>
          <p:nvPr/>
        </p:nvSpPr>
        <p:spPr>
          <a:xfrm>
            <a:off x="702129" y="365125"/>
            <a:ext cx="10651671"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70000"/>
              </a:lnSpc>
            </a:pPr>
            <a:r>
              <a:rPr lang="it-IT" sz="3100" dirty="0">
                <a:latin typeface="Calibri" panose="020F0502020204030204" pitchFamily="34" charset="0"/>
                <a:cs typeface="Calibri" panose="020F0502020204030204" pitchFamily="34" charset="0"/>
              </a:rPr>
              <a:t>Secondo filone di sviluppo: </a:t>
            </a:r>
            <a:br>
              <a:rPr lang="it-IT" sz="3100" dirty="0">
                <a:latin typeface="Calibri" panose="020F0502020204030204" pitchFamily="34" charset="0"/>
                <a:cs typeface="Calibri" panose="020F0502020204030204" pitchFamily="34" charset="0"/>
              </a:rPr>
            </a:br>
            <a:r>
              <a:rPr lang="it-IT" sz="2400" dirty="0">
                <a:latin typeface="Calibri" panose="020F0502020204030204" pitchFamily="34" charset="0"/>
                <a:cs typeface="Calibri" panose="020F0502020204030204" pitchFamily="34" charset="0"/>
              </a:rPr>
              <a:t>Dedicato a tutti coloro che sono interessati ed abitano nelle sei regioni di interesse della Fondazione Con Il Sud</a:t>
            </a:r>
            <a:r>
              <a:rPr lang="it-IT" sz="2600" dirty="0">
                <a:latin typeface="Calibri" panose="020F0502020204030204" pitchFamily="34" charset="0"/>
                <a:cs typeface="Calibri" panose="020F0502020204030204" pitchFamily="34" charset="0"/>
              </a:rPr>
              <a:t>. </a:t>
            </a:r>
            <a:br>
              <a:rPr lang="it-IT" sz="2600" dirty="0">
                <a:latin typeface="Calibri" panose="020F0502020204030204" pitchFamily="34" charset="0"/>
                <a:cs typeface="Calibri" panose="020F0502020204030204" pitchFamily="34" charset="0"/>
              </a:rPr>
            </a:br>
            <a:r>
              <a:rPr lang="it-IT" sz="2600" b="1" dirty="0">
                <a:latin typeface="Calibri" panose="020F0502020204030204" pitchFamily="34" charset="0"/>
                <a:cs typeface="Calibri" panose="020F0502020204030204" pitchFamily="34" charset="0"/>
              </a:rPr>
              <a:t>4 linee formative</a:t>
            </a:r>
          </a:p>
        </p:txBody>
      </p:sp>
      <p:sp>
        <p:nvSpPr>
          <p:cNvPr id="12" name="CasellaDiTesto 11">
            <a:extLst>
              <a:ext uri="{FF2B5EF4-FFF2-40B4-BE49-F238E27FC236}">
                <a16:creationId xmlns:a16="http://schemas.microsoft.com/office/drawing/2014/main" id="{44F224AB-A4E0-E64C-36CF-FD01A20DC604}"/>
              </a:ext>
            </a:extLst>
          </p:cNvPr>
          <p:cNvSpPr txBox="1"/>
          <p:nvPr/>
        </p:nvSpPr>
        <p:spPr>
          <a:xfrm>
            <a:off x="585673" y="1893840"/>
            <a:ext cx="8182769" cy="4401205"/>
          </a:xfrm>
          <a:prstGeom prst="rect">
            <a:avLst/>
          </a:prstGeom>
          <a:noFill/>
        </p:spPr>
        <p:txBody>
          <a:bodyPr wrap="square">
            <a:spAutoFit/>
          </a:bodyPr>
          <a:lstStyle/>
          <a:p>
            <a:pPr marL="6350" marR="2047875" indent="-228600" algn="l">
              <a:spcAft>
                <a:spcPts val="440"/>
              </a:spcAft>
              <a:buFont typeface="Arial" panose="020B0604020202020204" pitchFamily="34" charset="0"/>
              <a:buChar char="•"/>
            </a:pPr>
            <a:r>
              <a:rPr lang="en-US" sz="2400" b="1" dirty="0">
                <a:effectLst/>
                <a:latin typeface="Calibri" panose="020F0502020204030204" pitchFamily="34" charset="0"/>
                <a:cs typeface="Calibri" panose="020F0502020204030204" pitchFamily="34" charset="0"/>
              </a:rPr>
              <a:t>A1 L3 </a:t>
            </a:r>
            <a:r>
              <a:rPr lang="en-US" sz="2400" b="1" dirty="0">
                <a:latin typeface="Calibri" panose="020F0502020204030204" pitchFamily="34" charset="0"/>
                <a:cs typeface="Calibri" panose="020F0502020204030204" pitchFamily="34" charset="0"/>
              </a:rPr>
              <a:t> </a:t>
            </a:r>
            <a:r>
              <a:rPr lang="en-US" sz="2400" dirty="0">
                <a:effectLst/>
                <a:latin typeface="Calibri" panose="020F0502020204030204" pitchFamily="34" charset="0"/>
                <a:cs typeface="Calibri" panose="020F0502020204030204" pitchFamily="34" charset="0"/>
              </a:rPr>
              <a:t>Il </a:t>
            </a:r>
            <a:r>
              <a:rPr lang="en-US" sz="2400" dirty="0" err="1">
                <a:effectLst/>
                <a:latin typeface="Calibri" panose="020F0502020204030204" pitchFamily="34" charset="0"/>
                <a:cs typeface="Calibri" panose="020F0502020204030204" pitchFamily="34" charset="0"/>
              </a:rPr>
              <a:t>dono</a:t>
            </a:r>
            <a:r>
              <a:rPr lang="en-US" sz="2400" dirty="0">
                <a:effectLst/>
                <a:latin typeface="Calibri" panose="020F0502020204030204" pitchFamily="34" charset="0"/>
                <a:cs typeface="Calibri" panose="020F0502020204030204" pitchFamily="34" charset="0"/>
              </a:rPr>
              <a:t> </a:t>
            </a:r>
            <a:r>
              <a:rPr lang="en-US" sz="2400" dirty="0" err="1">
                <a:effectLst/>
                <a:latin typeface="Calibri" panose="020F0502020204030204" pitchFamily="34" charset="0"/>
                <a:cs typeface="Calibri" panose="020F0502020204030204" pitchFamily="34" charset="0"/>
              </a:rPr>
              <a:t>tra</a:t>
            </a:r>
            <a:r>
              <a:rPr lang="en-US" sz="2400" dirty="0">
                <a:effectLst/>
                <a:latin typeface="Calibri" panose="020F0502020204030204" pitchFamily="34" charset="0"/>
                <a:cs typeface="Calibri" panose="020F0502020204030204" pitchFamily="34" charset="0"/>
              </a:rPr>
              <a:t> </a:t>
            </a:r>
            <a:r>
              <a:rPr lang="en-US" sz="2400" dirty="0" err="1">
                <a:effectLst/>
                <a:latin typeface="Calibri" panose="020F0502020204030204" pitchFamily="34" charset="0"/>
                <a:cs typeface="Calibri" panose="020F0502020204030204" pitchFamily="34" charset="0"/>
              </a:rPr>
              <a:t>solidarietà</a:t>
            </a:r>
            <a:r>
              <a:rPr lang="en-US" sz="2400" dirty="0">
                <a:effectLst/>
                <a:latin typeface="Calibri" panose="020F0502020204030204" pitchFamily="34" charset="0"/>
                <a:cs typeface="Calibri" panose="020F0502020204030204" pitchFamily="34" charset="0"/>
              </a:rPr>
              <a:t>, </a:t>
            </a:r>
            <a:r>
              <a:rPr lang="en-US" sz="2400" dirty="0" err="1">
                <a:effectLst/>
                <a:latin typeface="Calibri" panose="020F0502020204030204" pitchFamily="34" charset="0"/>
                <a:cs typeface="Calibri" panose="020F0502020204030204" pitchFamily="34" charset="0"/>
              </a:rPr>
              <a:t>democrazia</a:t>
            </a:r>
            <a:r>
              <a:rPr lang="en-US" sz="2400" dirty="0">
                <a:effectLst/>
                <a:latin typeface="Calibri" panose="020F0502020204030204" pitchFamily="34" charset="0"/>
                <a:cs typeface="Calibri" panose="020F0502020204030204" pitchFamily="34" charset="0"/>
              </a:rPr>
              <a:t> e </a:t>
            </a:r>
            <a:r>
              <a:rPr lang="en-US" sz="2400" dirty="0" err="1">
                <a:effectLst/>
                <a:latin typeface="Calibri" panose="020F0502020204030204" pitchFamily="34" charset="0"/>
                <a:cs typeface="Calibri" panose="020F0502020204030204" pitchFamily="34" charset="0"/>
              </a:rPr>
              <a:t>libertà</a:t>
            </a:r>
            <a:endParaRPr lang="en-US" sz="2400" dirty="0">
              <a:effectLst/>
              <a:latin typeface="Calibri" panose="020F0502020204030204" pitchFamily="34" charset="0"/>
              <a:cs typeface="Calibri" panose="020F0502020204030204" pitchFamily="34" charset="0"/>
            </a:endParaRPr>
          </a:p>
          <a:p>
            <a:pPr marL="6350" marR="2047875" indent="-228600" algn="l">
              <a:spcAft>
                <a:spcPts val="440"/>
              </a:spcAft>
              <a:buFont typeface="Arial" panose="020B0604020202020204" pitchFamily="34" charset="0"/>
              <a:buChar char="•"/>
            </a:pPr>
            <a:endParaRPr lang="en-US" sz="1000" dirty="0">
              <a:effectLst/>
              <a:latin typeface="Calibri" panose="020F0502020204030204" pitchFamily="34" charset="0"/>
              <a:cs typeface="Calibri" panose="020F0502020204030204" pitchFamily="34" charset="0"/>
            </a:endParaRPr>
          </a:p>
          <a:p>
            <a:pPr marL="6350" marR="2047875" indent="-228600">
              <a:spcAft>
                <a:spcPts val="440"/>
              </a:spcAft>
              <a:buFont typeface="Arial" panose="020B0604020202020204" pitchFamily="34" charset="0"/>
              <a:buChar char="•"/>
            </a:pPr>
            <a:r>
              <a:rPr lang="en-US" sz="2400" b="1" dirty="0">
                <a:effectLst/>
                <a:latin typeface="Calibri" panose="020F0502020204030204" pitchFamily="34" charset="0"/>
                <a:cs typeface="Calibri" panose="020F0502020204030204" pitchFamily="34" charset="0"/>
              </a:rPr>
              <a:t>A1 L4 </a:t>
            </a:r>
            <a:r>
              <a:rPr lang="en-US" sz="2400" dirty="0">
                <a:effectLst/>
                <a:latin typeface="Calibri" panose="020F0502020204030204" pitchFamily="34" charset="0"/>
                <a:cs typeface="Calibri" panose="020F0502020204030204" pitchFamily="34" charset="0"/>
              </a:rPr>
              <a:t>La Carta </a:t>
            </a:r>
            <a:r>
              <a:rPr lang="en-US" sz="2400" dirty="0" err="1">
                <a:effectLst/>
                <a:latin typeface="Calibri" panose="020F0502020204030204" pitchFamily="34" charset="0"/>
                <a:cs typeface="Calibri" panose="020F0502020204030204" pitchFamily="34" charset="0"/>
              </a:rPr>
              <a:t>Costituzionale</a:t>
            </a:r>
            <a:r>
              <a:rPr lang="en-US" sz="2400" dirty="0">
                <a:effectLst/>
                <a:latin typeface="Calibri" panose="020F0502020204030204" pitchFamily="34" charset="0"/>
                <a:cs typeface="Calibri" panose="020F0502020204030204" pitchFamily="34" charset="0"/>
              </a:rPr>
              <a:t> e il </a:t>
            </a:r>
            <a:r>
              <a:rPr lang="en-US" sz="2400" dirty="0" err="1">
                <a:effectLst/>
                <a:latin typeface="Calibri" panose="020F0502020204030204" pitchFamily="34" charset="0"/>
                <a:cs typeface="Calibri" panose="020F0502020204030204" pitchFamily="34" charset="0"/>
              </a:rPr>
              <a:t>Terzo</a:t>
            </a:r>
            <a:r>
              <a:rPr lang="en-US" sz="2400" dirty="0">
                <a:effectLst/>
                <a:latin typeface="Calibri" panose="020F0502020204030204" pitchFamily="34" charset="0"/>
                <a:cs typeface="Calibri" panose="020F0502020204030204" pitchFamily="34" charset="0"/>
              </a:rPr>
              <a:t> </a:t>
            </a:r>
            <a:r>
              <a:rPr lang="en-US" sz="2400" dirty="0" err="1">
                <a:effectLst/>
                <a:latin typeface="Calibri" panose="020F0502020204030204" pitchFamily="34" charset="0"/>
                <a:cs typeface="Calibri" panose="020F0502020204030204" pitchFamily="34" charset="0"/>
              </a:rPr>
              <a:t>settore</a:t>
            </a:r>
            <a:r>
              <a:rPr lang="en-US" sz="2400" dirty="0">
                <a:effectLst/>
                <a:latin typeface="Calibri" panose="020F0502020204030204" pitchFamily="34" charset="0"/>
                <a:cs typeface="Calibri" panose="020F0502020204030204" pitchFamily="34" charset="0"/>
              </a:rPr>
              <a:t> </a:t>
            </a:r>
          </a:p>
          <a:p>
            <a:pPr marL="6350" marR="2047875" indent="-228600" algn="l">
              <a:spcAft>
                <a:spcPts val="440"/>
              </a:spcAft>
              <a:buFont typeface="Arial" panose="020B0604020202020204" pitchFamily="34" charset="0"/>
              <a:buChar char="•"/>
            </a:pPr>
            <a:endParaRPr lang="en-US" sz="1000" dirty="0">
              <a:effectLst/>
              <a:latin typeface="Calibri" panose="020F0502020204030204" pitchFamily="34" charset="0"/>
              <a:cs typeface="Calibri" panose="020F0502020204030204" pitchFamily="34" charset="0"/>
            </a:endParaRPr>
          </a:p>
          <a:p>
            <a:pPr marL="6350" marR="2047875" indent="-228600" algn="l">
              <a:spcAft>
                <a:spcPts val="440"/>
              </a:spcAft>
              <a:buFont typeface="Arial" panose="020B0604020202020204" pitchFamily="34" charset="0"/>
              <a:buChar char="•"/>
            </a:pPr>
            <a:r>
              <a:rPr lang="en-US" sz="2400" b="1" dirty="0">
                <a:effectLst/>
                <a:latin typeface="Calibri" panose="020F0502020204030204" pitchFamily="34" charset="0"/>
                <a:cs typeface="Calibri" panose="020F0502020204030204" pitchFamily="34" charset="0"/>
              </a:rPr>
              <a:t>A5 L1 </a:t>
            </a:r>
            <a:r>
              <a:rPr lang="en-US" sz="2400" dirty="0" err="1">
                <a:effectLst/>
                <a:latin typeface="Calibri" panose="020F0502020204030204" pitchFamily="34" charset="0"/>
                <a:cs typeface="Calibri" panose="020F0502020204030204" pitchFamily="34" charset="0"/>
              </a:rPr>
              <a:t>Valorizzazione</a:t>
            </a:r>
            <a:r>
              <a:rPr lang="en-US" sz="2400" dirty="0">
                <a:effectLst/>
                <a:latin typeface="Calibri" panose="020F0502020204030204" pitchFamily="34" charset="0"/>
                <a:cs typeface="Calibri" panose="020F0502020204030204" pitchFamily="34" charset="0"/>
              </a:rPr>
              <a:t> </a:t>
            </a:r>
            <a:r>
              <a:rPr lang="en-US" sz="2400" dirty="0" err="1">
                <a:effectLst/>
                <a:latin typeface="Calibri" panose="020F0502020204030204" pitchFamily="34" charset="0"/>
                <a:cs typeface="Calibri" panose="020F0502020204030204" pitchFamily="34" charset="0"/>
              </a:rPr>
              <a:t>delle</a:t>
            </a:r>
            <a:r>
              <a:rPr lang="en-US" sz="2400" dirty="0">
                <a:effectLst/>
                <a:latin typeface="Calibri" panose="020F0502020204030204" pitchFamily="34" charset="0"/>
                <a:cs typeface="Calibri" panose="020F0502020204030204" pitchFamily="34" charset="0"/>
              </a:rPr>
              <a:t> </a:t>
            </a:r>
            <a:r>
              <a:rPr lang="en-US" sz="2400" dirty="0" err="1">
                <a:effectLst/>
                <a:latin typeface="Calibri" panose="020F0502020204030204" pitchFamily="34" charset="0"/>
                <a:cs typeface="Calibri" panose="020F0502020204030204" pitchFamily="34" charset="0"/>
              </a:rPr>
              <a:t>esperienze</a:t>
            </a:r>
            <a:r>
              <a:rPr lang="en-US" sz="2400" dirty="0">
                <a:effectLst/>
                <a:latin typeface="Calibri" panose="020F0502020204030204" pitchFamily="34" charset="0"/>
                <a:cs typeface="Calibri" panose="020F0502020204030204" pitchFamily="34" charset="0"/>
              </a:rPr>
              <a:t> formative </a:t>
            </a:r>
            <a:r>
              <a:rPr lang="en-US" sz="2400" dirty="0" err="1">
                <a:effectLst/>
                <a:latin typeface="Calibri" panose="020F0502020204030204" pitchFamily="34" charset="0"/>
                <a:cs typeface="Calibri" panose="020F0502020204030204" pitchFamily="34" charset="0"/>
              </a:rPr>
              <a:t>esemplari</a:t>
            </a:r>
            <a:r>
              <a:rPr lang="en-US" sz="2400" dirty="0">
                <a:effectLst/>
                <a:latin typeface="Calibri" panose="020F0502020204030204" pitchFamily="34" charset="0"/>
                <a:cs typeface="Calibri" panose="020F0502020204030204" pitchFamily="34" charset="0"/>
              </a:rPr>
              <a:t> </a:t>
            </a:r>
            <a:r>
              <a:rPr lang="en-US" sz="2400" dirty="0" err="1">
                <a:effectLst/>
                <a:latin typeface="Calibri" panose="020F0502020204030204" pitchFamily="34" charset="0"/>
                <a:cs typeface="Calibri" panose="020F0502020204030204" pitchFamily="34" charset="0"/>
              </a:rPr>
              <a:t>dei</a:t>
            </a:r>
            <a:r>
              <a:rPr lang="en-US" sz="2400" dirty="0">
                <a:effectLst/>
                <a:latin typeface="Calibri" panose="020F0502020204030204" pitchFamily="34" charset="0"/>
                <a:cs typeface="Calibri" panose="020F0502020204030204" pitchFamily="34" charset="0"/>
              </a:rPr>
              <a:t> CSV </a:t>
            </a:r>
            <a:br>
              <a:rPr lang="en-US" sz="2400" dirty="0">
                <a:effectLst/>
                <a:latin typeface="Calibri" panose="020F0502020204030204" pitchFamily="34" charset="0"/>
                <a:cs typeface="Calibri" panose="020F0502020204030204" pitchFamily="34" charset="0"/>
              </a:rPr>
            </a:br>
            <a:endParaRPr lang="en-US" sz="2400" dirty="0">
              <a:effectLst/>
              <a:latin typeface="Calibri" panose="020F0502020204030204" pitchFamily="34" charset="0"/>
              <a:cs typeface="Calibri" panose="020F0502020204030204" pitchFamily="34" charset="0"/>
            </a:endParaRPr>
          </a:p>
          <a:p>
            <a:pPr marL="6350" marR="2047875" indent="-228600">
              <a:spcAft>
                <a:spcPts val="440"/>
              </a:spcAft>
              <a:buFont typeface="Arial" panose="020B0604020202020204" pitchFamily="34" charset="0"/>
              <a:buChar char="•"/>
            </a:pPr>
            <a:r>
              <a:rPr lang="it-IT" sz="2400" b="1" dirty="0">
                <a:latin typeface="Calibri" panose="020F0502020204030204" pitchFamily="34" charset="0"/>
                <a:cs typeface="Calibri" panose="020F0502020204030204" pitchFamily="34" charset="0"/>
              </a:rPr>
              <a:t>A5 L2 </a:t>
            </a:r>
            <a:r>
              <a:rPr lang="it-IT" sz="2400" dirty="0">
                <a:latin typeface="Calibri" panose="020F0502020204030204" pitchFamily="34" charset="0"/>
                <a:cs typeface="Calibri" panose="020F0502020204030204" pitchFamily="34" charset="0"/>
              </a:rPr>
              <a:t>Rafforzamento dell’identità e della dimensione politica delle Reti regionali di Terzo settore </a:t>
            </a:r>
          </a:p>
          <a:p>
            <a:pPr marL="6350" marR="2047875" indent="-228600" algn="l">
              <a:spcAft>
                <a:spcPts val="440"/>
              </a:spcAft>
              <a:buFont typeface="Arial" panose="020B0604020202020204" pitchFamily="34" charset="0"/>
              <a:buChar char="•"/>
            </a:pPr>
            <a:endParaRPr lang="en-US" sz="2400" dirty="0">
              <a:latin typeface="Calibri" panose="020F0502020204030204" pitchFamily="34" charset="0"/>
              <a:cs typeface="Calibri" panose="020F0502020204030204" pitchFamily="34" charset="0"/>
            </a:endParaRPr>
          </a:p>
        </p:txBody>
      </p:sp>
      <p:pic>
        <p:nvPicPr>
          <p:cNvPr id="2" name="Immagine 1">
            <a:extLst>
              <a:ext uri="{FF2B5EF4-FFF2-40B4-BE49-F238E27FC236}">
                <a16:creationId xmlns:a16="http://schemas.microsoft.com/office/drawing/2014/main" id="{1F59677E-6206-E1B4-2470-37C61D13A2A7}"/>
              </a:ext>
            </a:extLst>
          </p:cNvPr>
          <p:cNvPicPr>
            <a:picLocks noChangeAspect="1"/>
          </p:cNvPicPr>
          <p:nvPr/>
        </p:nvPicPr>
        <p:blipFill>
          <a:blip r:embed="rId4"/>
          <a:stretch>
            <a:fillRect/>
          </a:stretch>
        </p:blipFill>
        <p:spPr>
          <a:xfrm>
            <a:off x="1283817" y="6030734"/>
            <a:ext cx="9323224" cy="919393"/>
          </a:xfrm>
          <a:prstGeom prst="rect">
            <a:avLst/>
          </a:prstGeom>
        </p:spPr>
      </p:pic>
    </p:spTree>
    <p:extLst>
      <p:ext uri="{BB962C8B-B14F-4D97-AF65-F5344CB8AC3E}">
        <p14:creationId xmlns:p14="http://schemas.microsoft.com/office/powerpoint/2010/main" val="24142929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a:extLst>
              <a:ext uri="{FF2B5EF4-FFF2-40B4-BE49-F238E27FC236}">
                <a16:creationId xmlns:a16="http://schemas.microsoft.com/office/drawing/2014/main" id="{569AD888-DAB1-2018-C095-6D020813C2F3}"/>
              </a:ext>
            </a:extLst>
          </p:cNvPr>
          <p:cNvSpPr txBox="1">
            <a:spLocks/>
          </p:cNvSpPr>
          <p:nvPr/>
        </p:nvSpPr>
        <p:spPr>
          <a:xfrm>
            <a:off x="691243" y="203803"/>
            <a:ext cx="10651671" cy="141786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70000"/>
              </a:lnSpc>
            </a:pPr>
            <a:r>
              <a:rPr lang="it-IT" sz="3100" dirty="0">
                <a:latin typeface="Calibri" panose="020F0502020204030204" pitchFamily="34" charset="0"/>
                <a:cs typeface="Calibri" panose="020F0502020204030204" pitchFamily="34" charset="0"/>
              </a:rPr>
              <a:t>Terzo filone di sviluppo: </a:t>
            </a:r>
            <a:br>
              <a:rPr lang="it-IT" sz="3100" dirty="0">
                <a:latin typeface="Calibri" panose="020F0502020204030204" pitchFamily="34" charset="0"/>
                <a:cs typeface="Calibri" panose="020F0502020204030204" pitchFamily="34" charset="0"/>
              </a:rPr>
            </a:br>
            <a:r>
              <a:rPr lang="it-IT" sz="2600" dirty="0">
                <a:latin typeface="Calibri" panose="020F0502020204030204" pitchFamily="34" charset="0"/>
                <a:cs typeface="Calibri" panose="020F0502020204030204" pitchFamily="34" charset="0"/>
              </a:rPr>
              <a:t>Dedicato a tutti coloro che sono interessati. </a:t>
            </a:r>
            <a:br>
              <a:rPr lang="it-IT" sz="2600" dirty="0">
                <a:latin typeface="Calibri" panose="020F0502020204030204" pitchFamily="34" charset="0"/>
                <a:cs typeface="Calibri" panose="020F0502020204030204" pitchFamily="34" charset="0"/>
              </a:rPr>
            </a:br>
            <a:r>
              <a:rPr lang="it-IT" sz="2600" b="1" dirty="0">
                <a:latin typeface="Calibri" panose="020F0502020204030204" pitchFamily="34" charset="0"/>
                <a:cs typeface="Calibri" panose="020F0502020204030204" pitchFamily="34" charset="0"/>
              </a:rPr>
              <a:t>2 linee formative</a:t>
            </a:r>
          </a:p>
        </p:txBody>
      </p:sp>
      <p:pic>
        <p:nvPicPr>
          <p:cNvPr id="5" name="Immagine 4">
            <a:extLst>
              <a:ext uri="{FF2B5EF4-FFF2-40B4-BE49-F238E27FC236}">
                <a16:creationId xmlns:a16="http://schemas.microsoft.com/office/drawing/2014/main" id="{A105D533-D1C9-6AEE-3816-660DF18D1A36}"/>
              </a:ext>
            </a:extLst>
          </p:cNvPr>
          <p:cNvPicPr>
            <a:picLocks noChangeAspect="1"/>
          </p:cNvPicPr>
          <p:nvPr/>
        </p:nvPicPr>
        <p:blipFill>
          <a:blip r:embed="rId2"/>
          <a:stretch>
            <a:fillRect/>
          </a:stretch>
        </p:blipFill>
        <p:spPr>
          <a:xfrm>
            <a:off x="11342914" y="179613"/>
            <a:ext cx="718457" cy="718457"/>
          </a:xfrm>
          <a:prstGeom prst="rect">
            <a:avLst/>
          </a:prstGeom>
        </p:spPr>
      </p:pic>
      <p:sp>
        <p:nvSpPr>
          <p:cNvPr id="8" name="CasellaDiTesto 7">
            <a:extLst>
              <a:ext uri="{FF2B5EF4-FFF2-40B4-BE49-F238E27FC236}">
                <a16:creationId xmlns:a16="http://schemas.microsoft.com/office/drawing/2014/main" id="{334BACBF-7DBD-F051-F158-68C0AA829E90}"/>
              </a:ext>
            </a:extLst>
          </p:cNvPr>
          <p:cNvSpPr txBox="1"/>
          <p:nvPr/>
        </p:nvSpPr>
        <p:spPr>
          <a:xfrm>
            <a:off x="849086" y="2370176"/>
            <a:ext cx="6155218" cy="3108543"/>
          </a:xfrm>
          <a:prstGeom prst="rect">
            <a:avLst/>
          </a:prstGeom>
          <a:noFill/>
        </p:spPr>
        <p:txBody>
          <a:bodyPr wrap="square">
            <a:spAutoFit/>
          </a:bodyPr>
          <a:lstStyle/>
          <a:p>
            <a:pPr algn="l"/>
            <a:endParaRPr lang="en-US" sz="2800" dirty="0">
              <a:latin typeface="Calibri" panose="020F0502020204030204" pitchFamily="34" charset="0"/>
              <a:cs typeface="Calibri" panose="020F0502020204030204" pitchFamily="34" charset="0"/>
            </a:endParaRPr>
          </a:p>
          <a:p>
            <a:pPr marL="457200" indent="-457200" algn="l">
              <a:buFont typeface="Arial" panose="020B0604020202020204" pitchFamily="34" charset="0"/>
              <a:buChar char="•"/>
            </a:pPr>
            <a:r>
              <a:rPr lang="en-US" sz="2800" b="1" kern="1200" dirty="0">
                <a:latin typeface="Calibri" panose="020F0502020204030204" pitchFamily="34" charset="0"/>
                <a:ea typeface="+mj-ea"/>
                <a:cs typeface="Calibri" panose="020F0502020204030204" pitchFamily="34" charset="0"/>
              </a:rPr>
              <a:t>A1 L5 </a:t>
            </a:r>
            <a:r>
              <a:rPr lang="en-US" sz="2800" kern="1200" dirty="0" err="1">
                <a:latin typeface="Calibri" panose="020F0502020204030204" pitchFamily="34" charset="0"/>
                <a:ea typeface="+mj-ea"/>
                <a:cs typeface="Calibri" panose="020F0502020204030204" pitchFamily="34" charset="0"/>
              </a:rPr>
              <a:t>Terzo</a:t>
            </a:r>
            <a:r>
              <a:rPr lang="en-US" sz="2800" kern="1200" dirty="0">
                <a:latin typeface="Calibri" panose="020F0502020204030204" pitchFamily="34" charset="0"/>
                <a:ea typeface="+mj-ea"/>
                <a:cs typeface="Calibri" panose="020F0502020204030204" pitchFamily="34" charset="0"/>
              </a:rPr>
              <a:t> </a:t>
            </a:r>
            <a:r>
              <a:rPr lang="en-US" sz="2800" dirty="0" err="1">
                <a:latin typeface="Calibri" panose="020F0502020204030204" pitchFamily="34" charset="0"/>
                <a:ea typeface="+mj-ea"/>
                <a:cs typeface="Calibri" panose="020F0502020204030204" pitchFamily="34" charset="0"/>
              </a:rPr>
              <a:t>s</a:t>
            </a:r>
            <a:r>
              <a:rPr lang="en-US" sz="2800" kern="1200" dirty="0" err="1">
                <a:latin typeface="Calibri" panose="020F0502020204030204" pitchFamily="34" charset="0"/>
                <a:ea typeface="+mj-ea"/>
                <a:cs typeface="Calibri" panose="020F0502020204030204" pitchFamily="34" charset="0"/>
              </a:rPr>
              <a:t>ettore</a:t>
            </a:r>
            <a:r>
              <a:rPr lang="en-US" sz="2800" kern="1200" dirty="0">
                <a:latin typeface="Calibri" panose="020F0502020204030204" pitchFamily="34" charset="0"/>
                <a:ea typeface="+mj-ea"/>
                <a:cs typeface="Calibri" panose="020F0502020204030204" pitchFamily="34" charset="0"/>
              </a:rPr>
              <a:t> e </a:t>
            </a:r>
            <a:r>
              <a:rPr lang="en-US" sz="2800" dirty="0" err="1">
                <a:latin typeface="Calibri" panose="020F0502020204030204" pitchFamily="34" charset="0"/>
                <a:ea typeface="+mj-ea"/>
                <a:cs typeface="Calibri" panose="020F0502020204030204" pitchFamily="34" charset="0"/>
              </a:rPr>
              <a:t>d</a:t>
            </a:r>
            <a:r>
              <a:rPr lang="en-US" sz="2800" kern="1200" dirty="0" err="1">
                <a:latin typeface="Calibri" panose="020F0502020204030204" pitchFamily="34" charset="0"/>
                <a:ea typeface="+mj-ea"/>
                <a:cs typeface="Calibri" panose="020F0502020204030204" pitchFamily="34" charset="0"/>
              </a:rPr>
              <a:t>ati</a:t>
            </a:r>
            <a:r>
              <a:rPr lang="en-US" sz="2800" kern="1200" dirty="0">
                <a:latin typeface="Calibri" panose="020F0502020204030204" pitchFamily="34" charset="0"/>
                <a:ea typeface="+mj-ea"/>
                <a:cs typeface="Calibri" panose="020F0502020204030204" pitchFamily="34" charset="0"/>
              </a:rPr>
              <a:t> del </a:t>
            </a:r>
            <a:r>
              <a:rPr lang="en-US" sz="2800" kern="1200" dirty="0" err="1">
                <a:latin typeface="Calibri" panose="020F0502020204030204" pitchFamily="34" charset="0"/>
                <a:ea typeface="+mj-ea"/>
                <a:cs typeface="Calibri" panose="020F0502020204030204" pitchFamily="34" charset="0"/>
              </a:rPr>
              <a:t>sistema</a:t>
            </a:r>
            <a:r>
              <a:rPr lang="en-US" sz="2800" kern="1200" dirty="0">
                <a:latin typeface="Calibri" panose="020F0502020204030204" pitchFamily="34" charset="0"/>
                <a:ea typeface="+mj-ea"/>
                <a:cs typeface="Calibri" panose="020F0502020204030204" pitchFamily="34" charset="0"/>
              </a:rPr>
              <a:t> </a:t>
            </a:r>
            <a:r>
              <a:rPr lang="en-US" sz="2800" kern="1200" dirty="0" err="1">
                <a:latin typeface="Calibri" panose="020F0502020204030204" pitchFamily="34" charset="0"/>
                <a:ea typeface="+mj-ea"/>
                <a:cs typeface="Calibri" panose="020F0502020204030204" pitchFamily="34" charset="0"/>
              </a:rPr>
              <a:t>Statistico</a:t>
            </a:r>
            <a:r>
              <a:rPr lang="en-US" sz="2800" kern="1200" dirty="0">
                <a:latin typeface="Calibri" panose="020F0502020204030204" pitchFamily="34" charset="0"/>
                <a:ea typeface="+mj-ea"/>
                <a:cs typeface="Calibri" panose="020F0502020204030204" pitchFamily="34" charset="0"/>
              </a:rPr>
              <a:t> </a:t>
            </a:r>
            <a:r>
              <a:rPr lang="en-US" sz="2800" kern="1200" dirty="0" err="1">
                <a:latin typeface="Calibri" panose="020F0502020204030204" pitchFamily="34" charset="0"/>
                <a:ea typeface="+mj-ea"/>
                <a:cs typeface="Calibri" panose="020F0502020204030204" pitchFamily="34" charset="0"/>
              </a:rPr>
              <a:t>ufficiale</a:t>
            </a:r>
            <a:r>
              <a:rPr lang="en-US" sz="2800" kern="1200" dirty="0">
                <a:latin typeface="Calibri" panose="020F0502020204030204" pitchFamily="34" charset="0"/>
                <a:ea typeface="+mj-ea"/>
                <a:cs typeface="Calibri" panose="020F0502020204030204" pitchFamily="34" charset="0"/>
              </a:rPr>
              <a:t>  </a:t>
            </a:r>
          </a:p>
          <a:p>
            <a:pPr algn="l"/>
            <a:endParaRPr lang="en-US" sz="2800" dirty="0">
              <a:latin typeface="Calibri" panose="020F0502020204030204" pitchFamily="34" charset="0"/>
              <a:cs typeface="Calibri" panose="020F0502020204030204" pitchFamily="34" charset="0"/>
            </a:endParaRPr>
          </a:p>
          <a:p>
            <a:pPr marL="457200" indent="-457200" algn="l">
              <a:buFont typeface="Arial" panose="020B0604020202020204" pitchFamily="34" charset="0"/>
              <a:buChar char="•"/>
            </a:pPr>
            <a:r>
              <a:rPr lang="en-US" sz="2800" b="1" dirty="0">
                <a:latin typeface="Calibri" panose="020F0502020204030204" pitchFamily="34" charset="0"/>
                <a:cs typeface="Calibri" panose="020F0502020204030204" pitchFamily="34" charset="0"/>
              </a:rPr>
              <a:t>A6 L1 </a:t>
            </a:r>
            <a:r>
              <a:rPr lang="en-US" sz="2800" dirty="0">
                <a:latin typeface="Calibri" panose="020F0502020204030204" pitchFamily="34" charset="0"/>
                <a:cs typeface="Calibri" panose="020F0502020204030204" pitchFamily="34" charset="0"/>
              </a:rPr>
              <a:t>Lifelong Learning </a:t>
            </a:r>
            <a:r>
              <a:rPr lang="en-US" sz="2800" dirty="0" err="1">
                <a:latin typeface="Calibri" panose="020F0502020204030204" pitchFamily="34" charset="0"/>
                <a:cs typeface="Calibri" panose="020F0502020204030204" pitchFamily="34" charset="0"/>
              </a:rPr>
              <a:t>nel</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Terzo</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settore</a:t>
            </a:r>
            <a:r>
              <a:rPr lang="en-US" sz="2800" dirty="0">
                <a:latin typeface="Calibri" panose="020F0502020204030204" pitchFamily="34" charset="0"/>
                <a:cs typeface="Calibri" panose="020F0502020204030204" pitchFamily="34" charset="0"/>
              </a:rPr>
              <a:t>  per la </a:t>
            </a:r>
            <a:r>
              <a:rPr lang="en-US" sz="2800" dirty="0" err="1">
                <a:latin typeface="Calibri" panose="020F0502020204030204" pitchFamily="34" charset="0"/>
                <a:cs typeface="Calibri" panose="020F0502020204030204" pitchFamily="34" charset="0"/>
              </a:rPr>
              <a:t>società</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della</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conoscenza</a:t>
            </a:r>
            <a:r>
              <a:rPr lang="en-US" sz="2800" dirty="0">
                <a:latin typeface="Calibri" panose="020F0502020204030204" pitchFamily="34" charset="0"/>
                <a:cs typeface="Calibri" panose="020F0502020204030204" pitchFamily="34" charset="0"/>
              </a:rPr>
              <a:t> </a:t>
            </a:r>
          </a:p>
        </p:txBody>
      </p:sp>
      <p:pic>
        <p:nvPicPr>
          <p:cNvPr id="11" name="Immagine 10">
            <a:extLst>
              <a:ext uri="{FF2B5EF4-FFF2-40B4-BE49-F238E27FC236}">
                <a16:creationId xmlns:a16="http://schemas.microsoft.com/office/drawing/2014/main" id="{5C7A1921-FAB9-0523-5628-BE0347611A85}"/>
              </a:ext>
            </a:extLst>
          </p:cNvPr>
          <p:cNvPicPr>
            <a:picLocks noChangeAspect="1"/>
          </p:cNvPicPr>
          <p:nvPr/>
        </p:nvPicPr>
        <p:blipFill>
          <a:blip r:embed="rId3"/>
          <a:stretch>
            <a:fillRect/>
          </a:stretch>
        </p:blipFill>
        <p:spPr>
          <a:xfrm>
            <a:off x="7315200" y="1621669"/>
            <a:ext cx="4027714" cy="4174671"/>
          </a:xfrm>
          <a:prstGeom prst="rect">
            <a:avLst/>
          </a:prstGeom>
        </p:spPr>
      </p:pic>
    </p:spTree>
    <p:extLst>
      <p:ext uri="{BB962C8B-B14F-4D97-AF65-F5344CB8AC3E}">
        <p14:creationId xmlns:p14="http://schemas.microsoft.com/office/powerpoint/2010/main" val="17100133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3C150C-1A8C-8563-4535-8C03235BDD2F}"/>
              </a:ext>
            </a:extLst>
          </p:cNvPr>
          <p:cNvSpPr>
            <a:spLocks noGrp="1"/>
          </p:cNvSpPr>
          <p:nvPr>
            <p:ph type="title"/>
          </p:nvPr>
        </p:nvSpPr>
        <p:spPr>
          <a:xfrm>
            <a:off x="838200" y="300338"/>
            <a:ext cx="10515600" cy="942664"/>
          </a:xfrm>
        </p:spPr>
        <p:txBody>
          <a:bodyPr vert="horz" lIns="91440" tIns="45720" rIns="91440" bIns="45720" rtlCol="0" anchor="ctr">
            <a:noAutofit/>
          </a:bodyPr>
          <a:lstStyle/>
          <a:p>
            <a:pPr algn="ctr"/>
            <a:r>
              <a:rPr lang="en-US" sz="3400" dirty="0">
                <a:latin typeface="Calibri" panose="020F0502020204030204" pitchFamily="34" charset="0"/>
                <a:cs typeface="Calibri" panose="020F0502020204030204" pitchFamily="34" charset="0"/>
              </a:rPr>
              <a:t>1. </a:t>
            </a:r>
            <a:r>
              <a:rPr lang="en-US" sz="3400" dirty="0" err="1">
                <a:latin typeface="Calibri" panose="020F0502020204030204" pitchFamily="34" charset="0"/>
                <a:cs typeface="Calibri" panose="020F0502020204030204" pitchFamily="34" charset="0"/>
              </a:rPr>
              <a:t>F</a:t>
            </a:r>
            <a:r>
              <a:rPr lang="en-US" sz="3400" kern="1200" dirty="0" err="1">
                <a:solidFill>
                  <a:schemeClr val="tx1"/>
                </a:solidFill>
                <a:latin typeface="Calibri" panose="020F0502020204030204" pitchFamily="34" charset="0"/>
                <a:cs typeface="Calibri" panose="020F0502020204030204" pitchFamily="34" charset="0"/>
              </a:rPr>
              <a:t>ormazione</a:t>
            </a:r>
            <a:r>
              <a:rPr lang="en-US" sz="3400" kern="1200" dirty="0">
                <a:solidFill>
                  <a:schemeClr val="tx1"/>
                </a:solidFill>
                <a:latin typeface="Calibri" panose="020F0502020204030204" pitchFamily="34" charset="0"/>
                <a:cs typeface="Calibri" panose="020F0502020204030204" pitchFamily="34" charset="0"/>
              </a:rPr>
              <a:t> </a:t>
            </a:r>
            <a:r>
              <a:rPr lang="en-US" sz="3400" kern="1200" dirty="0" err="1">
                <a:solidFill>
                  <a:schemeClr val="tx1"/>
                </a:solidFill>
                <a:latin typeface="Calibri" panose="020F0502020204030204" pitchFamily="34" charset="0"/>
                <a:cs typeface="Calibri" panose="020F0502020204030204" pitchFamily="34" charset="0"/>
              </a:rPr>
              <a:t>dedicata</a:t>
            </a:r>
            <a:r>
              <a:rPr lang="en-US" sz="3400" kern="1200" dirty="0">
                <a:solidFill>
                  <a:schemeClr val="tx1"/>
                </a:solidFill>
                <a:latin typeface="Calibri" panose="020F0502020204030204" pitchFamily="34" charset="0"/>
                <a:cs typeface="Calibri" panose="020F0502020204030204" pitchFamily="34" charset="0"/>
              </a:rPr>
              <a:t> alle </a:t>
            </a:r>
            <a:r>
              <a:rPr lang="en-US" sz="3400" kern="1200" dirty="0" err="1">
                <a:solidFill>
                  <a:schemeClr val="tx1"/>
                </a:solidFill>
                <a:latin typeface="Calibri" panose="020F0502020204030204" pitchFamily="34" charset="0"/>
                <a:cs typeface="Calibri" panose="020F0502020204030204" pitchFamily="34" charset="0"/>
              </a:rPr>
              <a:t>Reti</a:t>
            </a:r>
            <a:r>
              <a:rPr lang="en-US" sz="3400" kern="1200" dirty="0">
                <a:solidFill>
                  <a:schemeClr val="tx1"/>
                </a:solidFill>
                <a:latin typeface="Calibri" panose="020F0502020204030204" pitchFamily="34" charset="0"/>
                <a:cs typeface="Calibri" panose="020F0502020204030204" pitchFamily="34" charset="0"/>
              </a:rPr>
              <a:t> </a:t>
            </a:r>
            <a:r>
              <a:rPr lang="en-US" sz="3400" kern="1200" dirty="0" err="1">
                <a:solidFill>
                  <a:schemeClr val="tx1"/>
                </a:solidFill>
                <a:latin typeface="Calibri" panose="020F0502020204030204" pitchFamily="34" charset="0"/>
                <a:cs typeface="Calibri" panose="020F0502020204030204" pitchFamily="34" charset="0"/>
              </a:rPr>
              <a:t>socie</a:t>
            </a:r>
            <a:r>
              <a:rPr lang="en-US" sz="3400" kern="1200" dirty="0">
                <a:solidFill>
                  <a:schemeClr val="tx1"/>
                </a:solidFill>
                <a:latin typeface="Calibri" panose="020F0502020204030204" pitchFamily="34" charset="0"/>
                <a:cs typeface="Calibri" panose="020F0502020204030204" pitchFamily="34" charset="0"/>
              </a:rPr>
              <a:t> </a:t>
            </a:r>
            <a:r>
              <a:rPr lang="en-US" sz="3400" kern="1200" dirty="0" err="1">
                <a:solidFill>
                  <a:schemeClr val="tx1"/>
                </a:solidFill>
                <a:latin typeface="Calibri" panose="020F0502020204030204" pitchFamily="34" charset="0"/>
                <a:cs typeface="Calibri" panose="020F0502020204030204" pitchFamily="34" charset="0"/>
              </a:rPr>
              <a:t>dei</a:t>
            </a:r>
            <a:r>
              <a:rPr lang="en-US" sz="3400" kern="1200" dirty="0">
                <a:solidFill>
                  <a:schemeClr val="tx1"/>
                </a:solidFill>
                <a:latin typeface="Calibri" panose="020F0502020204030204" pitchFamily="34" charset="0"/>
                <a:cs typeface="Calibri" panose="020F0502020204030204" pitchFamily="34" charset="0"/>
              </a:rPr>
              <a:t> </a:t>
            </a:r>
            <a:r>
              <a:rPr lang="en-US" sz="3400" kern="1200" dirty="0" err="1">
                <a:solidFill>
                  <a:schemeClr val="tx1"/>
                </a:solidFill>
                <a:latin typeface="Calibri" panose="020F0502020204030204" pitchFamily="34" charset="0"/>
                <a:cs typeface="Calibri" panose="020F0502020204030204" pitchFamily="34" charset="0"/>
              </a:rPr>
              <a:t>promotori</a:t>
            </a:r>
            <a:endParaRPr lang="en-US" sz="3400" kern="1200" dirty="0">
              <a:solidFill>
                <a:schemeClr val="tx1"/>
              </a:solidFill>
              <a:latin typeface="Calibri" panose="020F0502020204030204" pitchFamily="34" charset="0"/>
              <a:cs typeface="Calibri" panose="020F0502020204030204" pitchFamily="34" charset="0"/>
            </a:endParaRPr>
          </a:p>
        </p:txBody>
      </p:sp>
      <p:pic>
        <p:nvPicPr>
          <p:cNvPr id="8194" name="Picture 2" descr="CSVnet Centri di servizio per il volontariato">
            <a:extLst>
              <a:ext uri="{FF2B5EF4-FFF2-40B4-BE49-F238E27FC236}">
                <a16:creationId xmlns:a16="http://schemas.microsoft.com/office/drawing/2014/main" id="{9B7B84EE-5A58-1F99-B4FC-9CBD4CF105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33096" y="2836097"/>
            <a:ext cx="3881425" cy="1732189"/>
          </a:xfrm>
          <a:prstGeom prst="rect">
            <a:avLst/>
          </a:prstGeom>
          <a:extLst>
            <a:ext uri="{909E8E84-426E-40DD-AFC4-6F175D3DCCD1}">
              <a14:hiddenFill xmlns:a14="http://schemas.microsoft.com/office/drawing/2010/main">
                <a:solidFill>
                  <a:srgbClr val="FFFFFF"/>
                </a:solidFill>
              </a14:hiddenFill>
            </a:ext>
          </a:extLst>
        </p:spPr>
      </p:pic>
      <p:pic>
        <p:nvPicPr>
          <p:cNvPr id="10" name="Immagine 9">
            <a:extLst>
              <a:ext uri="{FF2B5EF4-FFF2-40B4-BE49-F238E27FC236}">
                <a16:creationId xmlns:a16="http://schemas.microsoft.com/office/drawing/2014/main" id="{B70F67A6-E542-CBF4-1139-76E940D1BFEE}"/>
              </a:ext>
            </a:extLst>
          </p:cNvPr>
          <p:cNvPicPr>
            <a:picLocks noChangeAspect="1"/>
          </p:cNvPicPr>
          <p:nvPr/>
        </p:nvPicPr>
        <p:blipFill rotWithShape="1">
          <a:blip r:embed="rId3"/>
          <a:srcRect l="14516" r="13493"/>
          <a:stretch/>
        </p:blipFill>
        <p:spPr>
          <a:xfrm>
            <a:off x="6095999" y="2693191"/>
            <a:ext cx="5089071" cy="1754709"/>
          </a:xfrm>
          <a:prstGeom prst="rect">
            <a:avLst/>
          </a:prstGeom>
        </p:spPr>
      </p:pic>
      <p:pic>
        <p:nvPicPr>
          <p:cNvPr id="3" name="Immagine 2">
            <a:extLst>
              <a:ext uri="{FF2B5EF4-FFF2-40B4-BE49-F238E27FC236}">
                <a16:creationId xmlns:a16="http://schemas.microsoft.com/office/drawing/2014/main" id="{DFA7D769-CDC2-1185-DC92-A100A1192AEA}"/>
              </a:ext>
            </a:extLst>
          </p:cNvPr>
          <p:cNvPicPr>
            <a:picLocks noChangeAspect="1"/>
          </p:cNvPicPr>
          <p:nvPr/>
        </p:nvPicPr>
        <p:blipFill>
          <a:blip r:embed="rId4"/>
          <a:stretch>
            <a:fillRect/>
          </a:stretch>
        </p:blipFill>
        <p:spPr>
          <a:xfrm>
            <a:off x="11342914" y="179613"/>
            <a:ext cx="718457" cy="718457"/>
          </a:xfrm>
          <a:prstGeom prst="rect">
            <a:avLst/>
          </a:prstGeom>
        </p:spPr>
      </p:pic>
    </p:spTree>
    <p:extLst>
      <p:ext uri="{BB962C8B-B14F-4D97-AF65-F5344CB8AC3E}">
        <p14:creationId xmlns:p14="http://schemas.microsoft.com/office/powerpoint/2010/main" val="7175275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921E29D-D611-942B-F281-F977EFE8D28E}"/>
              </a:ext>
            </a:extLst>
          </p:cNvPr>
          <p:cNvSpPr>
            <a:spLocks noGrp="1"/>
          </p:cNvSpPr>
          <p:nvPr>
            <p:ph type="title"/>
          </p:nvPr>
        </p:nvSpPr>
        <p:spPr>
          <a:xfrm>
            <a:off x="838200" y="365126"/>
            <a:ext cx="10515600" cy="959910"/>
          </a:xfrm>
        </p:spPr>
        <p:txBody>
          <a:bodyPr>
            <a:normAutofit fontScale="90000"/>
          </a:bodyPr>
          <a:lstStyle/>
          <a:p>
            <a:pPr algn="ctr"/>
            <a:r>
              <a:rPr lang="it-IT" sz="3600" b="1" dirty="0">
                <a:latin typeface="Calibri" panose="020F0502020204030204" pitchFamily="34" charset="0"/>
                <a:cs typeface="Calibri" panose="020F0502020204030204" pitchFamily="34" charset="0"/>
              </a:rPr>
              <a:t/>
            </a:r>
            <a:br>
              <a:rPr lang="it-IT" sz="3600" b="1" dirty="0">
                <a:latin typeface="Calibri" panose="020F0502020204030204" pitchFamily="34" charset="0"/>
                <a:cs typeface="Calibri" panose="020F0502020204030204" pitchFamily="34" charset="0"/>
              </a:rPr>
            </a:br>
            <a:r>
              <a:rPr lang="it-IT" sz="3600" b="1" dirty="0">
                <a:latin typeface="Calibri" panose="020F0502020204030204" pitchFamily="34" charset="0"/>
                <a:cs typeface="Calibri" panose="020F0502020204030204" pitchFamily="34" charset="0"/>
              </a:rPr>
              <a:t>A1 L1 </a:t>
            </a:r>
            <a:r>
              <a:rPr lang="it-IT" sz="3600" dirty="0">
                <a:latin typeface="Calibri" panose="020F0502020204030204" pitchFamily="34" charset="0"/>
                <a:cs typeface="Calibri" panose="020F0502020204030204" pitchFamily="34" charset="0"/>
              </a:rPr>
              <a:t>Comunità di Pratica per la amministrazione condivisa</a:t>
            </a:r>
            <a:r>
              <a:rPr lang="it-IT" b="1" dirty="0"/>
              <a:t/>
            </a:r>
            <a:br>
              <a:rPr lang="it-IT" b="1" dirty="0"/>
            </a:br>
            <a:endParaRPr lang="it-IT" b="1" dirty="0"/>
          </a:p>
        </p:txBody>
      </p:sp>
      <p:pic>
        <p:nvPicPr>
          <p:cNvPr id="4" name="Immagine 3">
            <a:extLst>
              <a:ext uri="{FF2B5EF4-FFF2-40B4-BE49-F238E27FC236}">
                <a16:creationId xmlns:a16="http://schemas.microsoft.com/office/drawing/2014/main" id="{BD230C0A-3440-9A69-F4AA-EBC80483C1D5}"/>
              </a:ext>
            </a:extLst>
          </p:cNvPr>
          <p:cNvPicPr>
            <a:picLocks noChangeAspect="1"/>
          </p:cNvPicPr>
          <p:nvPr/>
        </p:nvPicPr>
        <p:blipFill>
          <a:blip r:embed="rId2"/>
          <a:stretch>
            <a:fillRect/>
          </a:stretch>
        </p:blipFill>
        <p:spPr>
          <a:xfrm>
            <a:off x="11342914" y="179613"/>
            <a:ext cx="718457" cy="718457"/>
          </a:xfrm>
          <a:prstGeom prst="rect">
            <a:avLst/>
          </a:prstGeom>
        </p:spPr>
      </p:pic>
      <p:sp>
        <p:nvSpPr>
          <p:cNvPr id="6" name="Segnaposto contenuto 2">
            <a:extLst>
              <a:ext uri="{FF2B5EF4-FFF2-40B4-BE49-F238E27FC236}">
                <a16:creationId xmlns:a16="http://schemas.microsoft.com/office/drawing/2014/main" id="{0372ECE5-82BE-4646-81E9-166A5534D6FF}"/>
              </a:ext>
            </a:extLst>
          </p:cNvPr>
          <p:cNvSpPr>
            <a:spLocks noGrp="1"/>
          </p:cNvSpPr>
          <p:nvPr>
            <p:ph idx="1"/>
          </p:nvPr>
        </p:nvSpPr>
        <p:spPr>
          <a:xfrm>
            <a:off x="650216" y="1369414"/>
            <a:ext cx="7268488" cy="4373018"/>
          </a:xfrm>
        </p:spPr>
        <p:txBody>
          <a:bodyPr anchor="t">
            <a:noAutofit/>
          </a:bodyPr>
          <a:lstStyle/>
          <a:p>
            <a:pPr marL="0" indent="0">
              <a:buNone/>
            </a:pPr>
            <a:r>
              <a:rPr lang="it-IT" sz="2500" kern="100" dirty="0">
                <a:effectLst/>
                <a:latin typeface="Calibri" panose="020F0502020204030204" pitchFamily="34" charset="0"/>
                <a:ea typeface="Calibri" panose="020F0502020204030204" pitchFamily="34" charset="0"/>
                <a:cs typeface="Times New Roman" panose="02020603050405020304" pitchFamily="18" charset="0"/>
              </a:rPr>
              <a:t>La situazione odierna vede, seppure con un sensibile ritardo nel Mezzogiorno rispetto alle regioni del Centro Nord, una prima sperimentazione di strumenti di amministrazione condivisa ex art. 55 del Codice del Terzo settore (co‐programmazione e co‐progettazione), anche se spesso in modalità non soddisfacenti. Si tratta quindi ormai di confrontarsi con le domande che emergono dalle pratiche o, nei casi in cui esse non siano presenti, di lavorare alla rimozione delle diffidenze che ancora persistono. </a:t>
            </a:r>
          </a:p>
          <a:p>
            <a:pPr marL="742950" lvl="1" indent="-285750">
              <a:buFont typeface="Arial" panose="020B0604020202020204" pitchFamily="34" charset="0"/>
              <a:buChar char="•"/>
              <a:tabLst>
                <a:tab pos="914400" algn="l"/>
              </a:tabLst>
            </a:pPr>
            <a:r>
              <a:rPr lang="it-IT" sz="2500" b="1" kern="100" dirty="0">
                <a:effectLst/>
                <a:latin typeface="Calibri" panose="020F0502020204030204" pitchFamily="34" charset="0"/>
                <a:ea typeface="Calibri" panose="020F0502020204030204" pitchFamily="34" charset="0"/>
                <a:cs typeface="Times New Roman" panose="02020603050405020304" pitchFamily="18" charset="0"/>
              </a:rPr>
              <a:t>50 partecipanti – reti socie FTS o CSV </a:t>
            </a:r>
            <a:endParaRPr lang="it-IT" sz="25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buFont typeface="Arial" panose="020B0604020202020204" pitchFamily="34" charset="0"/>
              <a:buChar char="•"/>
              <a:tabLst>
                <a:tab pos="914400" algn="l"/>
              </a:tabLst>
            </a:pPr>
            <a:r>
              <a:rPr lang="it-IT" sz="2500" b="1" kern="100" dirty="0">
                <a:effectLst/>
                <a:latin typeface="Calibri" panose="020F0502020204030204" pitchFamily="34" charset="0"/>
                <a:ea typeface="Calibri" panose="020F0502020204030204" pitchFamily="34" charset="0"/>
                <a:cs typeface="Times New Roman" panose="02020603050405020304" pitchFamily="18" charset="0"/>
              </a:rPr>
              <a:t>Formazione on line sincrona 30 ore</a:t>
            </a:r>
            <a:endParaRPr lang="it-IT" sz="25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lvl="1" indent="0">
              <a:buNone/>
            </a:pPr>
            <a:endParaRPr lang="it-IT" dirty="0">
              <a:latin typeface="Calibri" panose="020F0502020204030204" pitchFamily="34" charset="0"/>
              <a:cs typeface="Calibri" panose="020F0502020204030204" pitchFamily="34" charset="0"/>
            </a:endParaRPr>
          </a:p>
        </p:txBody>
      </p:sp>
      <p:pic>
        <p:nvPicPr>
          <p:cNvPr id="9" name="Immagine 8">
            <a:extLst>
              <a:ext uri="{FF2B5EF4-FFF2-40B4-BE49-F238E27FC236}">
                <a16:creationId xmlns:a16="http://schemas.microsoft.com/office/drawing/2014/main" id="{B0881492-3362-C1C3-A5B9-F96CA976A3FC}"/>
              </a:ext>
            </a:extLst>
          </p:cNvPr>
          <p:cNvPicPr>
            <a:picLocks noChangeAspect="1"/>
          </p:cNvPicPr>
          <p:nvPr/>
        </p:nvPicPr>
        <p:blipFill rotWithShape="1">
          <a:blip r:embed="rId3"/>
          <a:srcRect l="12607" t="7866" r="7989" b="7829"/>
          <a:stretch/>
        </p:blipFill>
        <p:spPr>
          <a:xfrm>
            <a:off x="8131626" y="1765981"/>
            <a:ext cx="3570516" cy="3717471"/>
          </a:xfrm>
          <a:prstGeom prst="rect">
            <a:avLst/>
          </a:prstGeom>
        </p:spPr>
      </p:pic>
    </p:spTree>
    <p:extLst>
      <p:ext uri="{BB962C8B-B14F-4D97-AF65-F5344CB8AC3E}">
        <p14:creationId xmlns:p14="http://schemas.microsoft.com/office/powerpoint/2010/main" val="32243989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921E29D-D611-942B-F281-F977EFE8D28E}"/>
              </a:ext>
            </a:extLst>
          </p:cNvPr>
          <p:cNvSpPr>
            <a:spLocks noGrp="1"/>
          </p:cNvSpPr>
          <p:nvPr>
            <p:ph type="title"/>
          </p:nvPr>
        </p:nvSpPr>
        <p:spPr>
          <a:xfrm>
            <a:off x="130629" y="101143"/>
            <a:ext cx="11212285" cy="1255033"/>
          </a:xfrm>
        </p:spPr>
        <p:txBody>
          <a:bodyPr>
            <a:normAutofit/>
          </a:bodyPr>
          <a:lstStyle/>
          <a:p>
            <a:pPr algn="ctr"/>
            <a:r>
              <a:rPr lang="it-IT" sz="2400" b="1" dirty="0">
                <a:latin typeface="Calibri" panose="020F0502020204030204" pitchFamily="34" charset="0"/>
                <a:cs typeface="Calibri" panose="020F0502020204030204" pitchFamily="34" charset="0"/>
              </a:rPr>
              <a:t>A1 L2  </a:t>
            </a:r>
            <a:r>
              <a:rPr lang="it-IT" sz="2400" dirty="0">
                <a:latin typeface="Calibri" panose="020F0502020204030204" pitchFamily="34" charset="0"/>
                <a:cs typeface="Calibri" panose="020F0502020204030204" pitchFamily="34" charset="0"/>
              </a:rPr>
              <a:t>Formazione di esperti nei programmi europei per la coesione, la resilienza e lo sviluppo territoriale nell’ottica della amministrazione condivisa: una comunità di pratiche</a:t>
            </a:r>
            <a:endParaRPr lang="it-IT" sz="2400" dirty="0"/>
          </a:p>
        </p:txBody>
      </p:sp>
      <p:pic>
        <p:nvPicPr>
          <p:cNvPr id="4" name="Immagine 3">
            <a:extLst>
              <a:ext uri="{FF2B5EF4-FFF2-40B4-BE49-F238E27FC236}">
                <a16:creationId xmlns:a16="http://schemas.microsoft.com/office/drawing/2014/main" id="{BD230C0A-3440-9A69-F4AA-EBC80483C1D5}"/>
              </a:ext>
            </a:extLst>
          </p:cNvPr>
          <p:cNvPicPr>
            <a:picLocks noChangeAspect="1"/>
          </p:cNvPicPr>
          <p:nvPr/>
        </p:nvPicPr>
        <p:blipFill>
          <a:blip r:embed="rId2"/>
          <a:stretch>
            <a:fillRect/>
          </a:stretch>
        </p:blipFill>
        <p:spPr>
          <a:xfrm>
            <a:off x="11342914" y="179613"/>
            <a:ext cx="718457" cy="718457"/>
          </a:xfrm>
          <a:prstGeom prst="rect">
            <a:avLst/>
          </a:prstGeom>
        </p:spPr>
      </p:pic>
      <p:sp>
        <p:nvSpPr>
          <p:cNvPr id="7" name="CasellaDiTesto 6">
            <a:extLst>
              <a:ext uri="{FF2B5EF4-FFF2-40B4-BE49-F238E27FC236}">
                <a16:creationId xmlns:a16="http://schemas.microsoft.com/office/drawing/2014/main" id="{55AD679B-43E8-CBC1-E1F6-4158B2D5BF7D}"/>
              </a:ext>
            </a:extLst>
          </p:cNvPr>
          <p:cNvSpPr txBox="1"/>
          <p:nvPr/>
        </p:nvSpPr>
        <p:spPr>
          <a:xfrm>
            <a:off x="400456" y="1176906"/>
            <a:ext cx="8378701" cy="5262979"/>
          </a:xfrm>
          <a:prstGeom prst="rect">
            <a:avLst/>
          </a:prstGeom>
          <a:noFill/>
        </p:spPr>
        <p:txBody>
          <a:bodyPr wrap="square">
            <a:spAutoFit/>
          </a:bodyPr>
          <a:lstStyle/>
          <a:p>
            <a:r>
              <a:rPr lang="it-IT" sz="2100" kern="100" dirty="0">
                <a:effectLst/>
                <a:latin typeface="Calibri" panose="020F0502020204030204" pitchFamily="34" charset="0"/>
                <a:ea typeface="Calibri" panose="020F0502020204030204" pitchFamily="34" charset="0"/>
                <a:cs typeface="Times New Roman" panose="02020603050405020304" pitchFamily="18" charset="0"/>
              </a:rPr>
              <a:t>Il percorso ha come obiettivo il confronto e l’apprendimento reciproco da parte dei soggetti già coinvolti in esperienze di programmazione europea di carattere locale e/o regionale. Nel corso di questi anni il progetto ed i promotori hanno offerto molteplici opportunità a centinaia di dirigenti nell’acquisire elementi formativi di base sulla programmazione Europea. Abbiamo rilevato tra i partecipanti la necessità di mettere a sistema le esperienze e le pratiche che si sono sviluppate anche per creare nuove sinergie e processi. Si tratta quindi di costituire un luogo dove chi ha iniziato ad accumulare esperienze pratiche possa condividere con altri e accedere ad un supporto di secondo livello da parte di esperti laddove le risorse interne al gruppo non siano sufficienti. Al tempo stesso gli incontri possono rappresentare un momento di aggiornamento su eventuali novità normative e su buone prassi a livello nazionale. </a:t>
            </a:r>
          </a:p>
          <a:p>
            <a:pPr marL="742950" lvl="1" indent="-285750">
              <a:buFont typeface="Arial" panose="020B0604020202020204" pitchFamily="34" charset="0"/>
              <a:buChar char="•"/>
              <a:tabLst>
                <a:tab pos="914400" algn="l"/>
              </a:tabLst>
            </a:pPr>
            <a:r>
              <a:rPr lang="it-IT" sz="2100" b="1" kern="100" dirty="0">
                <a:effectLst/>
                <a:latin typeface="Calibri" panose="020F0502020204030204" pitchFamily="34" charset="0"/>
                <a:ea typeface="Calibri" panose="020F0502020204030204" pitchFamily="34" charset="0"/>
                <a:cs typeface="Times New Roman" panose="02020603050405020304" pitchFamily="18" charset="0"/>
              </a:rPr>
              <a:t>50 partecipanti – reti socie FTS o CSV </a:t>
            </a:r>
            <a:endParaRPr lang="it-IT" sz="21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buFont typeface="Arial" panose="020B0604020202020204" pitchFamily="34" charset="0"/>
              <a:buChar char="•"/>
              <a:tabLst>
                <a:tab pos="914400" algn="l"/>
              </a:tabLst>
            </a:pPr>
            <a:r>
              <a:rPr lang="it-IT" sz="2100" b="1" kern="100" dirty="0">
                <a:effectLst/>
                <a:latin typeface="Calibri" panose="020F0502020204030204" pitchFamily="34" charset="0"/>
                <a:ea typeface="Calibri" panose="020F0502020204030204" pitchFamily="34" charset="0"/>
                <a:cs typeface="Times New Roman" panose="02020603050405020304" pitchFamily="18" charset="0"/>
              </a:rPr>
              <a:t>Formazione on line sincrona 32 ore</a:t>
            </a:r>
            <a:endParaRPr lang="it-IT" sz="21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sz="2100" b="1" dirty="0">
              <a:latin typeface="Calibri" panose="020F0502020204030204" pitchFamily="34" charset="0"/>
              <a:cs typeface="Calibri" panose="020F0502020204030204" pitchFamily="34" charset="0"/>
            </a:endParaRPr>
          </a:p>
        </p:txBody>
      </p:sp>
      <p:pic>
        <p:nvPicPr>
          <p:cNvPr id="8" name="Picture 2" descr="I Fondi Europei - FOCUS: Programmi Europei a Gestione Diretta - ANCI Toscana">
            <a:extLst>
              <a:ext uri="{FF2B5EF4-FFF2-40B4-BE49-F238E27FC236}">
                <a16:creationId xmlns:a16="http://schemas.microsoft.com/office/drawing/2014/main" id="{09BEAFED-E9B1-6029-3EF0-5B1E1D274C5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4767" r="19798" b="-1"/>
          <a:stretch/>
        </p:blipFill>
        <p:spPr bwMode="auto">
          <a:xfrm>
            <a:off x="8779157" y="1723163"/>
            <a:ext cx="3282214" cy="34116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76935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BD230C0A-3440-9A69-F4AA-EBC80483C1D5}"/>
              </a:ext>
            </a:extLst>
          </p:cNvPr>
          <p:cNvPicPr>
            <a:picLocks noChangeAspect="1"/>
          </p:cNvPicPr>
          <p:nvPr/>
        </p:nvPicPr>
        <p:blipFill>
          <a:blip r:embed="rId2"/>
          <a:stretch>
            <a:fillRect/>
          </a:stretch>
        </p:blipFill>
        <p:spPr>
          <a:xfrm>
            <a:off x="11342914" y="179613"/>
            <a:ext cx="718457" cy="718457"/>
          </a:xfrm>
          <a:prstGeom prst="rect">
            <a:avLst/>
          </a:prstGeom>
        </p:spPr>
      </p:pic>
      <p:sp>
        <p:nvSpPr>
          <p:cNvPr id="3" name="Titolo 1">
            <a:extLst>
              <a:ext uri="{FF2B5EF4-FFF2-40B4-BE49-F238E27FC236}">
                <a16:creationId xmlns:a16="http://schemas.microsoft.com/office/drawing/2014/main" id="{DF547F18-0F63-7B97-7D99-F8DBDA06B87F}"/>
              </a:ext>
            </a:extLst>
          </p:cNvPr>
          <p:cNvSpPr>
            <a:spLocks noGrp="1"/>
          </p:cNvSpPr>
          <p:nvPr>
            <p:ph type="title"/>
          </p:nvPr>
        </p:nvSpPr>
        <p:spPr>
          <a:xfrm>
            <a:off x="1342336" y="221989"/>
            <a:ext cx="9417812" cy="907151"/>
          </a:xfrm>
        </p:spPr>
        <p:txBody>
          <a:bodyPr anchor="b">
            <a:normAutofit fontScale="90000"/>
          </a:bodyPr>
          <a:lstStyle/>
          <a:p>
            <a:pPr marL="6350" marR="2047875" indent="-6350" algn="ctr">
              <a:spcAft>
                <a:spcPts val="440"/>
              </a:spcAft>
            </a:pPr>
            <a:r>
              <a:rPr lang="it-IT" sz="3000" b="1" kern="100" dirty="0">
                <a:effectLst/>
                <a:latin typeface="Calibri" panose="020F0502020204030204" pitchFamily="34" charset="0"/>
                <a:ea typeface="Calibri" panose="020F0502020204030204" pitchFamily="34" charset="0"/>
              </a:rPr>
              <a:t>A2 L1  </a:t>
            </a:r>
            <a:r>
              <a:rPr lang="it-IT" sz="3000" kern="100" dirty="0">
                <a:effectLst/>
                <a:latin typeface="Calibri" panose="020F0502020204030204" pitchFamily="34" charset="0"/>
                <a:ea typeface="Calibri" panose="020F0502020204030204" pitchFamily="34" charset="0"/>
              </a:rPr>
              <a:t>Gestione dei conflitti e negoziazione creativa </a:t>
            </a:r>
            <a:br>
              <a:rPr lang="it-IT" sz="3000" kern="100" dirty="0">
                <a:effectLst/>
                <a:latin typeface="Calibri" panose="020F0502020204030204" pitchFamily="34" charset="0"/>
                <a:ea typeface="Calibri" panose="020F0502020204030204" pitchFamily="34" charset="0"/>
              </a:rPr>
            </a:br>
            <a:endParaRPr lang="it-IT" sz="3000" dirty="0"/>
          </a:p>
        </p:txBody>
      </p:sp>
      <p:sp>
        <p:nvSpPr>
          <p:cNvPr id="6" name="Segnaposto contenuto 2">
            <a:extLst>
              <a:ext uri="{FF2B5EF4-FFF2-40B4-BE49-F238E27FC236}">
                <a16:creationId xmlns:a16="http://schemas.microsoft.com/office/drawing/2014/main" id="{43D3EF12-355A-4158-0739-EE48101D9523}"/>
              </a:ext>
            </a:extLst>
          </p:cNvPr>
          <p:cNvSpPr>
            <a:spLocks noGrp="1"/>
          </p:cNvSpPr>
          <p:nvPr>
            <p:ph idx="1"/>
          </p:nvPr>
        </p:nvSpPr>
        <p:spPr>
          <a:xfrm>
            <a:off x="3639312" y="1023224"/>
            <a:ext cx="8254515" cy="4874866"/>
          </a:xfrm>
        </p:spPr>
        <p:txBody>
          <a:bodyPr anchor="t">
            <a:noAutofit/>
          </a:bodyPr>
          <a:lstStyle/>
          <a:p>
            <a:r>
              <a:rPr lang="it-IT" sz="2100" kern="100" dirty="0">
                <a:effectLst/>
                <a:latin typeface="Calibri" panose="020F0502020204030204" pitchFamily="34" charset="0"/>
                <a:ea typeface="Calibri" panose="020F0502020204030204" pitchFamily="34" charset="0"/>
                <a:cs typeface="Times New Roman" panose="02020603050405020304" pitchFamily="18" charset="0"/>
              </a:rPr>
              <a:t>Imparare a gestire i conflitti e ricercare soluzioni creative vuol dire gestire in modo originale, efficace e trasparente le dinamiche di contrapposizione, chiusura, decisione gerarchica, frammentazione, cui i processi relazionali espongono sempre più spesso le organizzazioni del Terzo settore e le persone impegnate direttamente nei percorsi di interlocuzione istituzionale e animazione sociale.  </a:t>
            </a:r>
          </a:p>
          <a:p>
            <a:r>
              <a:rPr lang="it-IT" sz="2100" kern="100" dirty="0">
                <a:effectLst/>
                <a:latin typeface="Calibri" panose="020F0502020204030204" pitchFamily="34" charset="0"/>
                <a:ea typeface="Calibri" panose="020F0502020204030204" pitchFamily="34" charset="0"/>
                <a:cs typeface="Times New Roman" panose="02020603050405020304" pitchFamily="18" charset="0"/>
              </a:rPr>
              <a:t>Per soluzioni “creative” non si intende necessariamente originali o fantasiose, ma al di fuori da schemi definiti a priori, di precomprensioni e repertori metodologici consolidati, di appelli a soluzioni tecnicistiche o burocratiche. Ci si riferisce piuttosto a strategie basate sulla capacità di analisi dei problemi in gioco, ascolto delle parti coinvolte, osservazione della complessità che le situazioni propongono e proprio per questo “generative” di cambiamento, capaci di andare oltre la distruttività che molto spesso i conflitti portano con sé.  </a:t>
            </a:r>
          </a:p>
          <a:p>
            <a:pPr marL="742950" lvl="1" indent="-285750">
              <a:buFont typeface="Arial" panose="020B0604020202020204" pitchFamily="34" charset="0"/>
              <a:buChar char="•"/>
              <a:tabLst>
                <a:tab pos="914400" algn="l"/>
              </a:tabLst>
            </a:pPr>
            <a:r>
              <a:rPr lang="it-IT" sz="2200" b="1" kern="100" dirty="0">
                <a:effectLst/>
                <a:latin typeface="Calibri" panose="020F0502020204030204" pitchFamily="34" charset="0"/>
                <a:ea typeface="Calibri" panose="020F0502020204030204" pitchFamily="34" charset="0"/>
                <a:cs typeface="Times New Roman" panose="02020603050405020304" pitchFamily="18" charset="0"/>
              </a:rPr>
              <a:t>15 partecipanti – reti socie FTS o CSV </a:t>
            </a:r>
            <a:endParaRPr lang="it-IT" sz="22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buFont typeface="Arial" panose="020B0604020202020204" pitchFamily="34" charset="0"/>
              <a:buChar char="•"/>
              <a:tabLst>
                <a:tab pos="914400" algn="l"/>
              </a:tabLst>
            </a:pPr>
            <a:r>
              <a:rPr lang="it-IT" sz="2200" b="1" kern="100" dirty="0">
                <a:effectLst/>
                <a:latin typeface="Calibri" panose="020F0502020204030204" pitchFamily="34" charset="0"/>
                <a:ea typeface="Calibri" panose="020F0502020204030204" pitchFamily="34" charset="0"/>
                <a:cs typeface="Times New Roman" panose="02020603050405020304" pitchFamily="18" charset="0"/>
              </a:rPr>
              <a:t>Formazione in presenza 3 incontri di tre giornate </a:t>
            </a:r>
            <a:endParaRPr lang="it-IT" sz="2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29845" indent="0">
              <a:lnSpc>
                <a:spcPts val="1900"/>
              </a:lnSpc>
              <a:spcAft>
                <a:spcPts val="470"/>
              </a:spcAft>
              <a:buNone/>
            </a:pPr>
            <a:endParaRPr lang="it-IT" sz="2200" b="1" dirty="0">
              <a:latin typeface="Calibri" panose="020F0502020204030204" pitchFamily="34" charset="0"/>
              <a:cs typeface="Calibri" panose="020F0502020204030204" pitchFamily="34" charset="0"/>
            </a:endParaRPr>
          </a:p>
        </p:txBody>
      </p:sp>
      <p:pic>
        <p:nvPicPr>
          <p:cNvPr id="7" name="Picture 2" descr="Gestione Positiva dei Conflitti - Casapace Milano">
            <a:extLst>
              <a:ext uri="{FF2B5EF4-FFF2-40B4-BE49-F238E27FC236}">
                <a16:creationId xmlns:a16="http://schemas.microsoft.com/office/drawing/2014/main" id="{469A3271-0429-5081-738E-98A4E702E52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211" r="13457" b="-1"/>
          <a:stretch/>
        </p:blipFill>
        <p:spPr bwMode="auto">
          <a:xfrm>
            <a:off x="167942" y="1564317"/>
            <a:ext cx="3515258" cy="3729365"/>
          </a:xfrm>
          <a:custGeom>
            <a:avLst/>
            <a:gdLst/>
            <a:ahLst/>
            <a:cxnLst/>
            <a:rect l="l" t="t" r="r" b="b"/>
            <a:pathLst>
              <a:path w="3807743" h="6307845">
                <a:moveTo>
                  <a:pt x="723201" y="386"/>
                </a:moveTo>
                <a:cubicBezTo>
                  <a:pt x="853884" y="-4204"/>
                  <a:pt x="1013493" y="33912"/>
                  <a:pt x="1176100" y="22622"/>
                </a:cubicBezTo>
                <a:cubicBezTo>
                  <a:pt x="1230302" y="18859"/>
                  <a:pt x="1281736" y="20622"/>
                  <a:pt x="1331852" y="24473"/>
                </a:cubicBezTo>
                <a:lnTo>
                  <a:pt x="1439547" y="34944"/>
                </a:lnTo>
                <a:lnTo>
                  <a:pt x="1484197" y="36226"/>
                </a:lnTo>
                <a:cubicBezTo>
                  <a:pt x="1535166" y="35421"/>
                  <a:pt x="1586369" y="31625"/>
                  <a:pt x="1636625" y="22622"/>
                </a:cubicBezTo>
                <a:cubicBezTo>
                  <a:pt x="1686882" y="13619"/>
                  <a:pt x="1729837" y="10653"/>
                  <a:pt x="1768740" y="10885"/>
                </a:cubicBezTo>
                <a:lnTo>
                  <a:pt x="1829538" y="15086"/>
                </a:lnTo>
                <a:lnTo>
                  <a:pt x="1869968" y="7996"/>
                </a:lnTo>
                <a:cubicBezTo>
                  <a:pt x="1953577" y="-31"/>
                  <a:pt x="2036989" y="9808"/>
                  <a:pt x="2112925" y="20118"/>
                </a:cubicBezTo>
                <a:lnTo>
                  <a:pt x="2119331" y="20977"/>
                </a:lnTo>
                <a:lnTo>
                  <a:pt x="2221855" y="13374"/>
                </a:lnTo>
                <a:cubicBezTo>
                  <a:pt x="2261207" y="12845"/>
                  <a:pt x="2298379" y="14359"/>
                  <a:pt x="2333484" y="16393"/>
                </a:cubicBezTo>
                <a:lnTo>
                  <a:pt x="2372613" y="18812"/>
                </a:lnTo>
                <a:lnTo>
                  <a:pt x="2404945" y="9387"/>
                </a:lnTo>
                <a:cubicBezTo>
                  <a:pt x="2452532" y="1754"/>
                  <a:pt x="2506192" y="9333"/>
                  <a:pt x="2561622" y="17814"/>
                </a:cubicBezTo>
                <a:lnTo>
                  <a:pt x="2583950" y="20591"/>
                </a:lnTo>
                <a:lnTo>
                  <a:pt x="2643527" y="20319"/>
                </a:lnTo>
                <a:cubicBezTo>
                  <a:pt x="2669677" y="20426"/>
                  <a:pt x="2697963" y="20717"/>
                  <a:pt x="2727392" y="21103"/>
                </a:cubicBezTo>
                <a:lnTo>
                  <a:pt x="2786908" y="21989"/>
                </a:lnTo>
                <a:lnTo>
                  <a:pt x="2846459" y="13267"/>
                </a:lnTo>
                <a:cubicBezTo>
                  <a:pt x="2896401" y="10176"/>
                  <a:pt x="2960607" y="12733"/>
                  <a:pt x="3036361" y="17072"/>
                </a:cubicBezTo>
                <a:lnTo>
                  <a:pt x="3129100" y="22671"/>
                </a:lnTo>
                <a:lnTo>
                  <a:pt x="3130653" y="22622"/>
                </a:lnTo>
                <a:cubicBezTo>
                  <a:pt x="3178874" y="19804"/>
                  <a:pt x="3260845" y="26231"/>
                  <a:pt x="3352422" y="32691"/>
                </a:cubicBezTo>
                <a:lnTo>
                  <a:pt x="3362608" y="33356"/>
                </a:lnTo>
                <a:lnTo>
                  <a:pt x="3446036" y="35579"/>
                </a:lnTo>
                <a:cubicBezTo>
                  <a:pt x="3550323" y="36566"/>
                  <a:pt x="3662083" y="33535"/>
                  <a:pt x="3778601" y="22622"/>
                </a:cubicBezTo>
                <a:cubicBezTo>
                  <a:pt x="3793981" y="243672"/>
                  <a:pt x="3764152" y="318695"/>
                  <a:pt x="3778601" y="467157"/>
                </a:cubicBezTo>
                <a:cubicBezTo>
                  <a:pt x="3790077" y="557563"/>
                  <a:pt x="3783697" y="684218"/>
                  <a:pt x="3777639" y="811856"/>
                </a:cubicBezTo>
                <a:lnTo>
                  <a:pt x="3773760" y="922625"/>
                </a:lnTo>
                <a:lnTo>
                  <a:pt x="3778601" y="974384"/>
                </a:lnTo>
                <a:cubicBezTo>
                  <a:pt x="3785784" y="1003717"/>
                  <a:pt x="3785160" y="1041120"/>
                  <a:pt x="3781239" y="1085904"/>
                </a:cubicBezTo>
                <a:lnTo>
                  <a:pt x="3776107" y="1132519"/>
                </a:lnTo>
                <a:lnTo>
                  <a:pt x="3778601" y="1162456"/>
                </a:lnTo>
                <a:cubicBezTo>
                  <a:pt x="3791360" y="1256797"/>
                  <a:pt x="3774958" y="1367020"/>
                  <a:pt x="3763568" y="1469787"/>
                </a:cubicBezTo>
                <a:lnTo>
                  <a:pt x="3758806" y="1520515"/>
                </a:lnTo>
                <a:lnTo>
                  <a:pt x="3760417" y="1549437"/>
                </a:lnTo>
                <a:cubicBezTo>
                  <a:pt x="3764298" y="1588133"/>
                  <a:pt x="3770171" y="1628243"/>
                  <a:pt x="3778601" y="1669683"/>
                </a:cubicBezTo>
                <a:cubicBezTo>
                  <a:pt x="3846039" y="2001203"/>
                  <a:pt x="3774784" y="2142285"/>
                  <a:pt x="3778601" y="2364982"/>
                </a:cubicBezTo>
                <a:lnTo>
                  <a:pt x="3776565" y="2406088"/>
                </a:lnTo>
                <a:lnTo>
                  <a:pt x="3778601" y="2427673"/>
                </a:lnTo>
                <a:cubicBezTo>
                  <a:pt x="3821357" y="2695960"/>
                  <a:pt x="3735684" y="2699438"/>
                  <a:pt x="3778601" y="2809517"/>
                </a:cubicBezTo>
                <a:cubicBezTo>
                  <a:pt x="3789330" y="2837037"/>
                  <a:pt x="3791666" y="2872927"/>
                  <a:pt x="3789892" y="2914654"/>
                </a:cubicBezTo>
                <a:lnTo>
                  <a:pt x="3784971" y="2966248"/>
                </a:lnTo>
                <a:lnTo>
                  <a:pt x="3796722" y="3024078"/>
                </a:lnTo>
                <a:cubicBezTo>
                  <a:pt x="3809238" y="3115139"/>
                  <a:pt x="3806232" y="3210898"/>
                  <a:pt x="3799338" y="3302850"/>
                </a:cubicBezTo>
                <a:lnTo>
                  <a:pt x="3787405" y="3438354"/>
                </a:lnTo>
                <a:lnTo>
                  <a:pt x="3790719" y="3460532"/>
                </a:lnTo>
                <a:cubicBezTo>
                  <a:pt x="3797323" y="3541872"/>
                  <a:pt x="3789007" y="3624193"/>
                  <a:pt x="3780361" y="3709762"/>
                </a:cubicBezTo>
                <a:lnTo>
                  <a:pt x="3780169" y="3712283"/>
                </a:lnTo>
                <a:lnTo>
                  <a:pt x="3781239" y="3768266"/>
                </a:lnTo>
                <a:cubicBezTo>
                  <a:pt x="3780994" y="3815588"/>
                  <a:pt x="3779902" y="3863939"/>
                  <a:pt x="3778794" y="3912511"/>
                </a:cubicBezTo>
                <a:lnTo>
                  <a:pt x="3776324" y="4054010"/>
                </a:lnTo>
                <a:lnTo>
                  <a:pt x="3778601" y="4074733"/>
                </a:lnTo>
                <a:cubicBezTo>
                  <a:pt x="3822365" y="4336760"/>
                  <a:pt x="3765189" y="4482586"/>
                  <a:pt x="3778601" y="4644650"/>
                </a:cubicBezTo>
                <a:cubicBezTo>
                  <a:pt x="3781954" y="4685166"/>
                  <a:pt x="3782850" y="4718916"/>
                  <a:pt x="3782504" y="4749344"/>
                </a:cubicBezTo>
                <a:lnTo>
                  <a:pt x="3780512" y="4796832"/>
                </a:lnTo>
                <a:lnTo>
                  <a:pt x="3786260" y="4877451"/>
                </a:lnTo>
                <a:cubicBezTo>
                  <a:pt x="3786165" y="4918212"/>
                  <a:pt x="3784020" y="4964155"/>
                  <a:pt x="3781623" y="5015963"/>
                </a:cubicBezTo>
                <a:lnTo>
                  <a:pt x="3779076" y="5087925"/>
                </a:lnTo>
                <a:lnTo>
                  <a:pt x="3779599" y="5155456"/>
                </a:lnTo>
                <a:lnTo>
                  <a:pt x="3775907" y="5219073"/>
                </a:lnTo>
                <a:lnTo>
                  <a:pt x="3778601" y="5402640"/>
                </a:lnTo>
                <a:cubicBezTo>
                  <a:pt x="3780494" y="5441637"/>
                  <a:pt x="3781680" y="5475146"/>
                  <a:pt x="3782335" y="5504141"/>
                </a:cubicBezTo>
                <a:lnTo>
                  <a:pt x="3782798" y="5566951"/>
                </a:lnTo>
                <a:lnTo>
                  <a:pt x="3786885" y="5599303"/>
                </a:lnTo>
                <a:cubicBezTo>
                  <a:pt x="3799534" y="5776838"/>
                  <a:pt x="3769350" y="6111156"/>
                  <a:pt x="3778601" y="6291711"/>
                </a:cubicBezTo>
                <a:cubicBezTo>
                  <a:pt x="3687392" y="6306733"/>
                  <a:pt x="3632350" y="6304889"/>
                  <a:pt x="3574752" y="6300212"/>
                </a:cubicBezTo>
                <a:lnTo>
                  <a:pt x="3545837" y="6297718"/>
                </a:lnTo>
                <a:lnTo>
                  <a:pt x="3527963" y="6296834"/>
                </a:lnTo>
                <a:cubicBezTo>
                  <a:pt x="3482151" y="6294419"/>
                  <a:pt x="3430025" y="6291672"/>
                  <a:pt x="3355561" y="6291711"/>
                </a:cubicBezTo>
                <a:cubicBezTo>
                  <a:pt x="3304843" y="6293555"/>
                  <a:pt x="3262749" y="6292377"/>
                  <a:pt x="3225711" y="6290098"/>
                </a:cubicBezTo>
                <a:lnTo>
                  <a:pt x="3218247" y="6289525"/>
                </a:lnTo>
                <a:lnTo>
                  <a:pt x="3198550" y="6289212"/>
                </a:lnTo>
                <a:cubicBezTo>
                  <a:pt x="3144315" y="6287803"/>
                  <a:pt x="3088976" y="6286105"/>
                  <a:pt x="3034921" y="6284968"/>
                </a:cubicBezTo>
                <a:lnTo>
                  <a:pt x="2973802" y="6284626"/>
                </a:lnTo>
                <a:lnTo>
                  <a:pt x="2932520" y="6291711"/>
                </a:lnTo>
                <a:cubicBezTo>
                  <a:pt x="2893699" y="6300111"/>
                  <a:pt x="2847670" y="6301992"/>
                  <a:pt x="2797581" y="6300669"/>
                </a:cubicBezTo>
                <a:lnTo>
                  <a:pt x="2672392" y="6292599"/>
                </a:lnTo>
                <a:lnTo>
                  <a:pt x="2629726" y="6293120"/>
                </a:lnTo>
                <a:lnTo>
                  <a:pt x="2540544" y="6284698"/>
                </a:lnTo>
                <a:lnTo>
                  <a:pt x="2473475" y="6280786"/>
                </a:lnTo>
                <a:cubicBezTo>
                  <a:pt x="2419724" y="6279900"/>
                  <a:pt x="2368202" y="6282437"/>
                  <a:pt x="2322057" y="6291711"/>
                </a:cubicBezTo>
                <a:cubicBezTo>
                  <a:pt x="2275912" y="6300985"/>
                  <a:pt x="2236301" y="6305003"/>
                  <a:pt x="2199195" y="6305968"/>
                </a:cubicBezTo>
                <a:lnTo>
                  <a:pt x="2094190" y="6302012"/>
                </a:lnTo>
                <a:lnTo>
                  <a:pt x="2029724" y="6307766"/>
                </a:lnTo>
                <a:cubicBezTo>
                  <a:pt x="1971866" y="6308389"/>
                  <a:pt x="1916420" y="6305265"/>
                  <a:pt x="1864312" y="6301339"/>
                </a:cubicBezTo>
                <a:lnTo>
                  <a:pt x="1761307" y="6293375"/>
                </a:lnTo>
                <a:lnTo>
                  <a:pt x="1745972" y="6293782"/>
                </a:lnTo>
                <a:cubicBezTo>
                  <a:pt x="1699734" y="6294177"/>
                  <a:pt x="1664143" y="6292827"/>
                  <a:pt x="1633352" y="6291083"/>
                </a:cubicBezTo>
                <a:lnTo>
                  <a:pt x="1621369" y="6290324"/>
                </a:lnTo>
                <a:lnTo>
                  <a:pt x="1599140" y="6291711"/>
                </a:lnTo>
                <a:cubicBezTo>
                  <a:pt x="1564093" y="6296354"/>
                  <a:pt x="1527169" y="6296254"/>
                  <a:pt x="1488567" y="6294097"/>
                </a:cubicBezTo>
                <a:lnTo>
                  <a:pt x="1429716" y="6289243"/>
                </a:lnTo>
                <a:lnTo>
                  <a:pt x="1401008" y="6291711"/>
                </a:lnTo>
                <a:cubicBezTo>
                  <a:pt x="1314301" y="6301163"/>
                  <a:pt x="1222976" y="6299856"/>
                  <a:pt x="1127367" y="6296839"/>
                </a:cubicBezTo>
                <a:lnTo>
                  <a:pt x="1062601" y="6295730"/>
                </a:lnTo>
                <a:lnTo>
                  <a:pt x="964991" y="6305909"/>
                </a:lnTo>
                <a:cubicBezTo>
                  <a:pt x="833250" y="6307778"/>
                  <a:pt x="714190" y="6280255"/>
                  <a:pt x="603122" y="6291711"/>
                </a:cubicBezTo>
                <a:cubicBezTo>
                  <a:pt x="455032" y="6306986"/>
                  <a:pt x="261206" y="6260346"/>
                  <a:pt x="30143" y="6291711"/>
                </a:cubicBezTo>
                <a:cubicBezTo>
                  <a:pt x="-1198" y="6167281"/>
                  <a:pt x="7291" y="6044138"/>
                  <a:pt x="19371" y="5934598"/>
                </a:cubicBezTo>
                <a:lnTo>
                  <a:pt x="33559" y="5801663"/>
                </a:lnTo>
                <a:lnTo>
                  <a:pt x="30143" y="5784485"/>
                </a:lnTo>
                <a:cubicBezTo>
                  <a:pt x="7257" y="5691455"/>
                  <a:pt x="7506" y="5585492"/>
                  <a:pt x="13352" y="5476692"/>
                </a:cubicBezTo>
                <a:lnTo>
                  <a:pt x="21882" y="5346809"/>
                </a:lnTo>
                <a:lnTo>
                  <a:pt x="22064" y="5339439"/>
                </a:lnTo>
                <a:lnTo>
                  <a:pt x="29601" y="5166357"/>
                </a:lnTo>
                <a:lnTo>
                  <a:pt x="30143" y="5151877"/>
                </a:lnTo>
                <a:cubicBezTo>
                  <a:pt x="30018" y="5125783"/>
                  <a:pt x="30111" y="5102484"/>
                  <a:pt x="30346" y="5081409"/>
                </a:cubicBezTo>
                <a:lnTo>
                  <a:pt x="30433" y="5076663"/>
                </a:lnTo>
                <a:lnTo>
                  <a:pt x="30143" y="4963804"/>
                </a:lnTo>
                <a:cubicBezTo>
                  <a:pt x="27040" y="4910138"/>
                  <a:pt x="27067" y="4856021"/>
                  <a:pt x="28459" y="4800989"/>
                </a:cubicBezTo>
                <a:lnTo>
                  <a:pt x="30399" y="4750796"/>
                </a:lnTo>
                <a:lnTo>
                  <a:pt x="31514" y="4666872"/>
                </a:lnTo>
                <a:lnTo>
                  <a:pt x="34697" y="4639551"/>
                </a:lnTo>
                <a:lnTo>
                  <a:pt x="34963" y="4632686"/>
                </a:lnTo>
                <a:cubicBezTo>
                  <a:pt x="37318" y="4575362"/>
                  <a:pt x="39271" y="4516661"/>
                  <a:pt x="39056" y="4456118"/>
                </a:cubicBezTo>
                <a:lnTo>
                  <a:pt x="36996" y="4412759"/>
                </a:lnTo>
                <a:lnTo>
                  <a:pt x="30143" y="4388188"/>
                </a:lnTo>
                <a:cubicBezTo>
                  <a:pt x="7389" y="4328002"/>
                  <a:pt x="11492" y="4256950"/>
                  <a:pt x="19232" y="4188739"/>
                </a:cubicBezTo>
                <a:lnTo>
                  <a:pt x="23985" y="4147809"/>
                </a:lnTo>
                <a:lnTo>
                  <a:pt x="23690" y="4087290"/>
                </a:lnTo>
                <a:lnTo>
                  <a:pt x="29097" y="3984687"/>
                </a:lnTo>
                <a:lnTo>
                  <a:pt x="28035" y="3962690"/>
                </a:lnTo>
                <a:cubicBezTo>
                  <a:pt x="28525" y="3945828"/>
                  <a:pt x="30052" y="3926691"/>
                  <a:pt x="32148" y="3905387"/>
                </a:cubicBezTo>
                <a:lnTo>
                  <a:pt x="34754" y="3881032"/>
                </a:lnTo>
                <a:lnTo>
                  <a:pt x="39206" y="3802233"/>
                </a:lnTo>
                <a:cubicBezTo>
                  <a:pt x="39778" y="3763353"/>
                  <a:pt x="37619" y="3728800"/>
                  <a:pt x="30143" y="3698588"/>
                </a:cubicBezTo>
                <a:cubicBezTo>
                  <a:pt x="7714" y="3607954"/>
                  <a:pt x="33117" y="3482508"/>
                  <a:pt x="36579" y="3365983"/>
                </a:cubicBezTo>
                <a:lnTo>
                  <a:pt x="36510" y="3356621"/>
                </a:lnTo>
                <a:lnTo>
                  <a:pt x="30143" y="3311044"/>
                </a:lnTo>
                <a:cubicBezTo>
                  <a:pt x="14271" y="3224157"/>
                  <a:pt x="11445" y="3149243"/>
                  <a:pt x="14856" y="3082749"/>
                </a:cubicBezTo>
                <a:lnTo>
                  <a:pt x="22229" y="3005366"/>
                </a:lnTo>
                <a:lnTo>
                  <a:pt x="27244" y="2895198"/>
                </a:lnTo>
                <a:cubicBezTo>
                  <a:pt x="29143" y="2848776"/>
                  <a:pt x="30527" y="2799531"/>
                  <a:pt x="30143" y="2746826"/>
                </a:cubicBezTo>
                <a:lnTo>
                  <a:pt x="36784" y="2638240"/>
                </a:lnTo>
                <a:lnTo>
                  <a:pt x="30143" y="2615745"/>
                </a:lnTo>
                <a:cubicBezTo>
                  <a:pt x="-20952" y="2495890"/>
                  <a:pt x="17898" y="2340273"/>
                  <a:pt x="37923" y="2201958"/>
                </a:cubicBezTo>
                <a:lnTo>
                  <a:pt x="42734" y="2158379"/>
                </a:lnTo>
                <a:lnTo>
                  <a:pt x="30143" y="2114218"/>
                </a:lnTo>
                <a:cubicBezTo>
                  <a:pt x="2269" y="2040950"/>
                  <a:pt x="-2735" y="1972014"/>
                  <a:pt x="1162" y="1906697"/>
                </a:cubicBezTo>
                <a:lnTo>
                  <a:pt x="6289" y="1854885"/>
                </a:lnTo>
                <a:lnTo>
                  <a:pt x="8053" y="1809168"/>
                </a:lnTo>
                <a:cubicBezTo>
                  <a:pt x="9832" y="1790244"/>
                  <a:pt x="12470" y="1771472"/>
                  <a:pt x="15415" y="1752867"/>
                </a:cubicBezTo>
                <a:lnTo>
                  <a:pt x="30925" y="1652561"/>
                </a:lnTo>
                <a:lnTo>
                  <a:pt x="30143" y="1606992"/>
                </a:lnTo>
                <a:cubicBezTo>
                  <a:pt x="28397" y="1588584"/>
                  <a:pt x="27931" y="1568665"/>
                  <a:pt x="28348" y="1547550"/>
                </a:cubicBezTo>
                <a:lnTo>
                  <a:pt x="29206" y="1531212"/>
                </a:lnTo>
                <a:lnTo>
                  <a:pt x="23637" y="1487282"/>
                </a:lnTo>
                <a:cubicBezTo>
                  <a:pt x="16479" y="1367166"/>
                  <a:pt x="59638" y="1246041"/>
                  <a:pt x="30143" y="1156757"/>
                </a:cubicBezTo>
                <a:cubicBezTo>
                  <a:pt x="21716" y="1131248"/>
                  <a:pt x="18318" y="1090735"/>
                  <a:pt x="17757" y="1041370"/>
                </a:cubicBezTo>
                <a:lnTo>
                  <a:pt x="18463" y="985697"/>
                </a:lnTo>
                <a:lnTo>
                  <a:pt x="16239" y="975915"/>
                </a:lnTo>
                <a:cubicBezTo>
                  <a:pt x="13541" y="957312"/>
                  <a:pt x="12597" y="940330"/>
                  <a:pt x="12862" y="924477"/>
                </a:cubicBezTo>
                <a:lnTo>
                  <a:pt x="23640" y="845857"/>
                </a:lnTo>
                <a:lnTo>
                  <a:pt x="30907" y="688163"/>
                </a:lnTo>
                <a:lnTo>
                  <a:pt x="31375" y="662715"/>
                </a:lnTo>
                <a:lnTo>
                  <a:pt x="30143" y="655230"/>
                </a:lnTo>
                <a:cubicBezTo>
                  <a:pt x="20345" y="615334"/>
                  <a:pt x="17924" y="569960"/>
                  <a:pt x="19185" y="520814"/>
                </a:cubicBezTo>
                <a:lnTo>
                  <a:pt x="26662" y="415314"/>
                </a:lnTo>
                <a:lnTo>
                  <a:pt x="25635" y="383217"/>
                </a:lnTo>
                <a:cubicBezTo>
                  <a:pt x="25461" y="243905"/>
                  <a:pt x="35455" y="113017"/>
                  <a:pt x="30143" y="22622"/>
                </a:cubicBezTo>
                <a:cubicBezTo>
                  <a:pt x="90096" y="13526"/>
                  <a:pt x="146841" y="12585"/>
                  <a:pt x="200495" y="15390"/>
                </a:cubicBezTo>
                <a:lnTo>
                  <a:pt x="324102" y="27794"/>
                </a:lnTo>
                <a:lnTo>
                  <a:pt x="329634" y="27979"/>
                </a:lnTo>
                <a:cubicBezTo>
                  <a:pt x="398332" y="30204"/>
                  <a:pt x="468106" y="31425"/>
                  <a:pt x="551798" y="27886"/>
                </a:cubicBezTo>
                <a:lnTo>
                  <a:pt x="592464" y="25476"/>
                </a:lnTo>
                <a:lnTo>
                  <a:pt x="603122" y="22622"/>
                </a:lnTo>
                <a:cubicBezTo>
                  <a:pt x="639294" y="8191"/>
                  <a:pt x="679641" y="1916"/>
                  <a:pt x="723201" y="386"/>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9326371"/>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466</TotalTime>
  <Words>2452</Words>
  <Application>Microsoft Office PowerPoint</Application>
  <PresentationFormat>Widescreen</PresentationFormat>
  <Paragraphs>107</Paragraphs>
  <Slides>24</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24</vt:i4>
      </vt:variant>
    </vt:vector>
  </HeadingPairs>
  <TitlesOfParts>
    <vt:vector size="30" baseType="lpstr">
      <vt:lpstr>Aptos</vt:lpstr>
      <vt:lpstr>Aptos Display</vt:lpstr>
      <vt:lpstr>Arial</vt:lpstr>
      <vt:lpstr>Calibri</vt:lpstr>
      <vt:lpstr>Times New Roman</vt:lpstr>
      <vt:lpstr>Tema di Office</vt:lpstr>
      <vt:lpstr>FQTS 2024   La proposta formativa </vt:lpstr>
      <vt:lpstr>Sono tre i filoni di sviluppo proposti per l’annualità 2024 di FQTS </vt:lpstr>
      <vt:lpstr>Primo filone di sviluppo:  Reti socie dei soggetti promotori, Forum regionali e territoriali, CSV.  9 linee formative</vt:lpstr>
      <vt:lpstr>Presentazione standard di PowerPoint</vt:lpstr>
      <vt:lpstr>Presentazione standard di PowerPoint</vt:lpstr>
      <vt:lpstr>1. Formazione dedicata alle Reti socie dei promotori</vt:lpstr>
      <vt:lpstr> A1 L1 Comunità di Pratica per la amministrazione condivisa </vt:lpstr>
      <vt:lpstr>A1 L2  Formazione di esperti nei programmi europei per la coesione, la resilienza e lo sviluppo territoriale nell’ottica della amministrazione condivisa: una comunità di pratiche</vt:lpstr>
      <vt:lpstr>A2 L1  Gestione dei conflitti e negoziazione creativa  </vt:lpstr>
      <vt:lpstr>  A2 L2 Public Speaking ‐ Innovazione e orientamento ai valori </vt:lpstr>
      <vt:lpstr>A2 L3 Animazione Sociale ‐ Dai bisogni individuali  alle proposte collettive</vt:lpstr>
      <vt:lpstr>A3L1 Sviluppare le Reti per rafforzare la Comunità</vt:lpstr>
      <vt:lpstr>A3L1 Linea del tempo</vt:lpstr>
      <vt:lpstr>A4 L1 Formazione Certificata - Tecnico delle attività di progettazione, gestione  e facilitazione di processi partecipativi </vt:lpstr>
      <vt:lpstr>A4 L2 Formazione Certificata - Tecnico esperto messa in trasparenza delle competenze  </vt:lpstr>
      <vt:lpstr>A4 L3 Responsabile finanziario di Reti del Terzo settore </vt:lpstr>
      <vt:lpstr>Presentazione standard di PowerPoint</vt:lpstr>
      <vt:lpstr>A 1 L3 Il dono tra Solidarietà, Democrazia e Libertà  </vt:lpstr>
      <vt:lpstr>A1 L4 La Carta Costituzionale e il Terzo Settore  </vt:lpstr>
      <vt:lpstr>A5  L1 Valorizzazione delle esperienze formative esemplari dei CSV  </vt:lpstr>
      <vt:lpstr>A5 L2  Rafforzamento dell’identità e della dimensione politica  delle reti regionali di terzo settore </vt:lpstr>
      <vt:lpstr>Presentazione standard di PowerPoint</vt:lpstr>
      <vt:lpstr>A1 L5 Terzo settore e Dati del sistema Statistico Ufficiale </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proposta formativa</dc:title>
  <dc:creator>Patrizia Bertoni</dc:creator>
  <cp:lastModifiedBy>Viviana Caruso</cp:lastModifiedBy>
  <cp:revision>20</cp:revision>
  <cp:lastPrinted>2024-03-20T14:26:15Z</cp:lastPrinted>
  <dcterms:created xsi:type="dcterms:W3CDTF">2024-03-14T12:08:08Z</dcterms:created>
  <dcterms:modified xsi:type="dcterms:W3CDTF">2024-04-16T09:57:59Z</dcterms:modified>
</cp:coreProperties>
</file>